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7" r:id="rId4"/>
    <p:sldId id="271" r:id="rId5"/>
    <p:sldId id="262" r:id="rId6"/>
    <p:sldId id="265" r:id="rId7"/>
    <p:sldId id="260" r:id="rId8"/>
    <p:sldId id="272" r:id="rId9"/>
    <p:sldId id="266" r:id="rId10"/>
    <p:sldId id="267" r:id="rId11"/>
    <p:sldId id="268" r:id="rId12"/>
    <p:sldId id="273" r:id="rId13"/>
    <p:sldId id="290" r:id="rId14"/>
    <p:sldId id="274" r:id="rId15"/>
    <p:sldId id="275" r:id="rId16"/>
    <p:sldId id="291" r:id="rId17"/>
    <p:sldId id="261" r:id="rId18"/>
    <p:sldId id="270" r:id="rId19"/>
    <p:sldId id="292" r:id="rId20"/>
    <p:sldId id="293" r:id="rId21"/>
    <p:sldId id="276" r:id="rId22"/>
    <p:sldId id="264" r:id="rId23"/>
    <p:sldId id="263" r:id="rId24"/>
    <p:sldId id="277" r:id="rId25"/>
    <p:sldId id="279" r:id="rId26"/>
    <p:sldId id="288" r:id="rId27"/>
    <p:sldId id="289" r:id="rId28"/>
    <p:sldId id="280" r:id="rId29"/>
    <p:sldId id="295" r:id="rId30"/>
    <p:sldId id="278" r:id="rId31"/>
    <p:sldId id="282" r:id="rId32"/>
    <p:sldId id="283" r:id="rId33"/>
    <p:sldId id="284" r:id="rId34"/>
    <p:sldId id="285" r:id="rId35"/>
    <p:sldId id="269" r:id="rId36"/>
    <p:sldId id="286" r:id="rId37"/>
    <p:sldId id="287" r:id="rId38"/>
    <p:sldId id="294" r:id="rId39"/>
    <p:sldId id="25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77468" autoAdjust="0"/>
  </p:normalViewPr>
  <p:slideViewPr>
    <p:cSldViewPr snapToGrid="0" snapToObjects="1">
      <p:cViewPr varScale="1">
        <p:scale>
          <a:sx n="78" d="100"/>
          <a:sy n="78" d="100"/>
        </p:scale>
        <p:origin x="1096" y="168"/>
      </p:cViewPr>
      <p:guideLst/>
    </p:cSldViewPr>
  </p:slideViewPr>
  <p:outlineViewPr>
    <p:cViewPr>
      <p:scale>
        <a:sx n="33" d="100"/>
        <a:sy n="33" d="100"/>
      </p:scale>
      <p:origin x="0" y="-1559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8765"/>
    </p:cViewPr>
  </p:sorterViewPr>
  <p:notesViewPr>
    <p:cSldViewPr snapToGrid="0" snapToObjects="1">
      <p:cViewPr>
        <p:scale>
          <a:sx n="197" d="100"/>
          <a:sy n="197" d="100"/>
        </p:scale>
        <p:origin x="-384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06D5B-0ED1-484C-8B9B-C84C30E09CA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21968B1-3856-47D8-9156-4C59E56EBAB1}">
      <dgm:prSet/>
      <dgm:spPr/>
      <dgm:t>
        <a:bodyPr/>
        <a:lstStyle/>
        <a:p>
          <a:r>
            <a:rPr lang="en-US" b="1" dirty="0"/>
            <a:t>Brand your organization</a:t>
          </a:r>
          <a:endParaRPr lang="en-US" dirty="0"/>
        </a:p>
      </dgm:t>
    </dgm:pt>
    <dgm:pt modelId="{41F9A7C6-E0AB-462B-8B87-6AE8F569E9D1}" type="parTrans" cxnId="{64097AAD-77FD-4034-AE3D-C1297653FEA2}">
      <dgm:prSet/>
      <dgm:spPr/>
      <dgm:t>
        <a:bodyPr/>
        <a:lstStyle/>
        <a:p>
          <a:endParaRPr lang="en-US"/>
        </a:p>
      </dgm:t>
    </dgm:pt>
    <dgm:pt modelId="{929E02A2-CB15-4D5A-B1E6-9C716EC85713}" type="sibTrans" cxnId="{64097AAD-77FD-4034-AE3D-C1297653FEA2}">
      <dgm:prSet/>
      <dgm:spPr/>
      <dgm:t>
        <a:bodyPr/>
        <a:lstStyle/>
        <a:p>
          <a:endParaRPr lang="en-US"/>
        </a:p>
      </dgm:t>
    </dgm:pt>
    <dgm:pt modelId="{0BF0643D-9CD6-496A-B30A-B6D850B69663}">
      <dgm:prSet/>
      <dgm:spPr/>
      <dgm:t>
        <a:bodyPr/>
        <a:lstStyle/>
        <a:p>
          <a:r>
            <a:rPr lang="en-US" b="1" dirty="0"/>
            <a:t>“Best Workplace”</a:t>
          </a:r>
          <a:endParaRPr lang="en-US" dirty="0"/>
        </a:p>
      </dgm:t>
    </dgm:pt>
    <dgm:pt modelId="{E6D5C20E-5E3A-430D-935E-59F47276BE9A}" type="parTrans" cxnId="{3A1A42A4-7BED-48E4-82ED-DB0D3957724B}">
      <dgm:prSet/>
      <dgm:spPr/>
      <dgm:t>
        <a:bodyPr/>
        <a:lstStyle/>
        <a:p>
          <a:endParaRPr lang="en-US"/>
        </a:p>
      </dgm:t>
    </dgm:pt>
    <dgm:pt modelId="{FB717F75-DF1D-4861-9B81-8E8CF6569C03}" type="sibTrans" cxnId="{3A1A42A4-7BED-48E4-82ED-DB0D3957724B}">
      <dgm:prSet/>
      <dgm:spPr/>
      <dgm:t>
        <a:bodyPr/>
        <a:lstStyle/>
        <a:p>
          <a:endParaRPr lang="en-US"/>
        </a:p>
      </dgm:t>
    </dgm:pt>
    <dgm:pt modelId="{6565440D-6200-4FFD-A677-A26A8E090A36}">
      <dgm:prSet/>
      <dgm:spPr/>
      <dgm:t>
        <a:bodyPr/>
        <a:lstStyle/>
        <a:p>
          <a:r>
            <a:rPr lang="en-US" b="1" dirty="0"/>
            <a:t>Safe place to work</a:t>
          </a:r>
          <a:endParaRPr lang="en-US" dirty="0"/>
        </a:p>
      </dgm:t>
    </dgm:pt>
    <dgm:pt modelId="{B08D6973-D10C-4D1A-A525-3B8653D4FE07}" type="parTrans" cxnId="{10DE1CE7-903B-43EE-A07C-B1EFC33B272B}">
      <dgm:prSet/>
      <dgm:spPr/>
      <dgm:t>
        <a:bodyPr/>
        <a:lstStyle/>
        <a:p>
          <a:endParaRPr lang="en-US"/>
        </a:p>
      </dgm:t>
    </dgm:pt>
    <dgm:pt modelId="{9E47760B-CDC4-436D-A962-B07EE5143AEB}" type="sibTrans" cxnId="{10DE1CE7-903B-43EE-A07C-B1EFC33B272B}">
      <dgm:prSet/>
      <dgm:spPr/>
      <dgm:t>
        <a:bodyPr/>
        <a:lstStyle/>
        <a:p>
          <a:endParaRPr lang="en-US"/>
        </a:p>
      </dgm:t>
    </dgm:pt>
    <dgm:pt modelId="{1243C2EF-0455-4C4A-A16C-4952DD1B38C2}">
      <dgm:prSet/>
      <dgm:spPr/>
      <dgm:t>
        <a:bodyPr/>
        <a:lstStyle/>
        <a:p>
          <a:r>
            <a:rPr lang="en-US" b="1" dirty="0"/>
            <a:t>Just &amp; fair, not just legal</a:t>
          </a:r>
          <a:endParaRPr lang="en-US" dirty="0"/>
        </a:p>
      </dgm:t>
    </dgm:pt>
    <dgm:pt modelId="{730B71BE-086A-4138-86B7-F4D364F59891}" type="parTrans" cxnId="{B462F416-B11B-47DA-807C-2A0DC3100D26}">
      <dgm:prSet/>
      <dgm:spPr/>
      <dgm:t>
        <a:bodyPr/>
        <a:lstStyle/>
        <a:p>
          <a:endParaRPr lang="en-US"/>
        </a:p>
      </dgm:t>
    </dgm:pt>
    <dgm:pt modelId="{D6A318BF-9549-47EE-843F-7A4A63C784DF}" type="sibTrans" cxnId="{B462F416-B11B-47DA-807C-2A0DC3100D26}">
      <dgm:prSet/>
      <dgm:spPr/>
      <dgm:t>
        <a:bodyPr/>
        <a:lstStyle/>
        <a:p>
          <a:endParaRPr lang="en-US"/>
        </a:p>
      </dgm:t>
    </dgm:pt>
    <dgm:pt modelId="{1DCA8256-335C-0E44-86BA-365AC0B15135}">
      <dgm:prSet/>
      <dgm:spPr/>
      <dgm:t>
        <a:bodyPr/>
        <a:lstStyle/>
        <a:p>
          <a:r>
            <a:rPr lang="en-US" dirty="0"/>
            <a:t>CSR orientation</a:t>
          </a:r>
        </a:p>
      </dgm:t>
    </dgm:pt>
    <dgm:pt modelId="{FF0E8731-D9A5-5540-BA28-C24C77FBF90D}" type="parTrans" cxnId="{77CA758A-5705-3641-9CF2-AA99029FA9E6}">
      <dgm:prSet/>
      <dgm:spPr/>
    </dgm:pt>
    <dgm:pt modelId="{7494E1BE-292C-2345-A99F-D9F43F50D413}" type="sibTrans" cxnId="{77CA758A-5705-3641-9CF2-AA99029FA9E6}">
      <dgm:prSet/>
      <dgm:spPr/>
    </dgm:pt>
    <dgm:pt modelId="{612C0E7D-537B-2941-9796-A87A9A08B032}" type="pres">
      <dgm:prSet presAssocID="{FF106D5B-0ED1-484C-8B9B-C84C30E09CAF}" presName="linear" presStyleCnt="0">
        <dgm:presLayoutVars>
          <dgm:animLvl val="lvl"/>
          <dgm:resizeHandles val="exact"/>
        </dgm:presLayoutVars>
      </dgm:prSet>
      <dgm:spPr/>
    </dgm:pt>
    <dgm:pt modelId="{48009DCC-DCD4-AE4D-83DC-483A9E53C0A0}" type="pres">
      <dgm:prSet presAssocID="{721968B1-3856-47D8-9156-4C59E56EBAB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FBFA500-35AF-7440-8916-70FA96CA4E96}" type="pres">
      <dgm:prSet presAssocID="{929E02A2-CB15-4D5A-B1E6-9C716EC85713}" presName="spacer" presStyleCnt="0"/>
      <dgm:spPr/>
    </dgm:pt>
    <dgm:pt modelId="{E925E111-135A-5A47-8DAA-DF028D9510B8}" type="pres">
      <dgm:prSet presAssocID="{0BF0643D-9CD6-496A-B30A-B6D850B6966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56FE6FB-4CAF-1E4D-899E-C28F1670B28E}" type="pres">
      <dgm:prSet presAssocID="{FB717F75-DF1D-4861-9B81-8E8CF6569C03}" presName="spacer" presStyleCnt="0"/>
      <dgm:spPr/>
    </dgm:pt>
    <dgm:pt modelId="{467C554D-FB27-2445-84FA-BA62C41C143B}" type="pres">
      <dgm:prSet presAssocID="{6565440D-6200-4FFD-A677-A26A8E090A3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E5CE372-D0E9-C342-85B3-22DFD192EB26}" type="pres">
      <dgm:prSet presAssocID="{9E47760B-CDC4-436D-A962-B07EE5143AEB}" presName="spacer" presStyleCnt="0"/>
      <dgm:spPr/>
    </dgm:pt>
    <dgm:pt modelId="{87AA9DAE-066A-514B-8825-A7F2C12C2B15}" type="pres">
      <dgm:prSet presAssocID="{1243C2EF-0455-4C4A-A16C-4952DD1B38C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E98D01D-207C-3C42-B0BA-9474210C4DE6}" type="pres">
      <dgm:prSet presAssocID="{D6A318BF-9549-47EE-843F-7A4A63C784DF}" presName="spacer" presStyleCnt="0"/>
      <dgm:spPr/>
    </dgm:pt>
    <dgm:pt modelId="{DAB76FCE-24E8-2946-A05E-B42530CB7415}" type="pres">
      <dgm:prSet presAssocID="{1DCA8256-335C-0E44-86BA-365AC0B151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462F416-B11B-47DA-807C-2A0DC3100D26}" srcId="{FF106D5B-0ED1-484C-8B9B-C84C30E09CAF}" destId="{1243C2EF-0455-4C4A-A16C-4952DD1B38C2}" srcOrd="3" destOrd="0" parTransId="{730B71BE-086A-4138-86B7-F4D364F59891}" sibTransId="{D6A318BF-9549-47EE-843F-7A4A63C784DF}"/>
    <dgm:cxn modelId="{55B87A24-BA55-B64A-99B6-E1D28D70D919}" type="presOf" srcId="{FF106D5B-0ED1-484C-8B9B-C84C30E09CAF}" destId="{612C0E7D-537B-2941-9796-A87A9A08B032}" srcOrd="0" destOrd="0" presId="urn:microsoft.com/office/officeart/2005/8/layout/vList2"/>
    <dgm:cxn modelId="{4D75C02D-FDA2-F349-B6DC-1F5FDA18409A}" type="presOf" srcId="{721968B1-3856-47D8-9156-4C59E56EBAB1}" destId="{48009DCC-DCD4-AE4D-83DC-483A9E53C0A0}" srcOrd="0" destOrd="0" presId="urn:microsoft.com/office/officeart/2005/8/layout/vList2"/>
    <dgm:cxn modelId="{1CA3C32F-7735-B04F-9875-814666164B42}" type="presOf" srcId="{6565440D-6200-4FFD-A677-A26A8E090A36}" destId="{467C554D-FB27-2445-84FA-BA62C41C143B}" srcOrd="0" destOrd="0" presId="urn:microsoft.com/office/officeart/2005/8/layout/vList2"/>
    <dgm:cxn modelId="{F61B5C7C-8051-F340-95FE-65ADCBA0EB34}" type="presOf" srcId="{0BF0643D-9CD6-496A-B30A-B6D850B69663}" destId="{E925E111-135A-5A47-8DAA-DF028D9510B8}" srcOrd="0" destOrd="0" presId="urn:microsoft.com/office/officeart/2005/8/layout/vList2"/>
    <dgm:cxn modelId="{77CA758A-5705-3641-9CF2-AA99029FA9E6}" srcId="{FF106D5B-0ED1-484C-8B9B-C84C30E09CAF}" destId="{1DCA8256-335C-0E44-86BA-365AC0B15135}" srcOrd="4" destOrd="0" parTransId="{FF0E8731-D9A5-5540-BA28-C24C77FBF90D}" sibTransId="{7494E1BE-292C-2345-A99F-D9F43F50D413}"/>
    <dgm:cxn modelId="{303BEE9C-9CB0-0641-BF64-BAE893C110EB}" type="presOf" srcId="{1243C2EF-0455-4C4A-A16C-4952DD1B38C2}" destId="{87AA9DAE-066A-514B-8825-A7F2C12C2B15}" srcOrd="0" destOrd="0" presId="urn:microsoft.com/office/officeart/2005/8/layout/vList2"/>
    <dgm:cxn modelId="{3A1A42A4-7BED-48E4-82ED-DB0D3957724B}" srcId="{FF106D5B-0ED1-484C-8B9B-C84C30E09CAF}" destId="{0BF0643D-9CD6-496A-B30A-B6D850B69663}" srcOrd="1" destOrd="0" parTransId="{E6D5C20E-5E3A-430D-935E-59F47276BE9A}" sibTransId="{FB717F75-DF1D-4861-9B81-8E8CF6569C03}"/>
    <dgm:cxn modelId="{64097AAD-77FD-4034-AE3D-C1297653FEA2}" srcId="{FF106D5B-0ED1-484C-8B9B-C84C30E09CAF}" destId="{721968B1-3856-47D8-9156-4C59E56EBAB1}" srcOrd="0" destOrd="0" parTransId="{41F9A7C6-E0AB-462B-8B87-6AE8F569E9D1}" sibTransId="{929E02A2-CB15-4D5A-B1E6-9C716EC85713}"/>
    <dgm:cxn modelId="{E7DA38C8-7DAA-DA42-A574-1D59714E40F3}" type="presOf" srcId="{1DCA8256-335C-0E44-86BA-365AC0B15135}" destId="{DAB76FCE-24E8-2946-A05E-B42530CB7415}" srcOrd="0" destOrd="0" presId="urn:microsoft.com/office/officeart/2005/8/layout/vList2"/>
    <dgm:cxn modelId="{10DE1CE7-903B-43EE-A07C-B1EFC33B272B}" srcId="{FF106D5B-0ED1-484C-8B9B-C84C30E09CAF}" destId="{6565440D-6200-4FFD-A677-A26A8E090A36}" srcOrd="2" destOrd="0" parTransId="{B08D6973-D10C-4D1A-A525-3B8653D4FE07}" sibTransId="{9E47760B-CDC4-436D-A962-B07EE5143AEB}"/>
    <dgm:cxn modelId="{37AB9D5A-8FD4-D64B-A06B-62A7BC72A178}" type="presParOf" srcId="{612C0E7D-537B-2941-9796-A87A9A08B032}" destId="{48009DCC-DCD4-AE4D-83DC-483A9E53C0A0}" srcOrd="0" destOrd="0" presId="urn:microsoft.com/office/officeart/2005/8/layout/vList2"/>
    <dgm:cxn modelId="{498FA8C4-5189-3943-A726-CCF6040CBDBD}" type="presParOf" srcId="{612C0E7D-537B-2941-9796-A87A9A08B032}" destId="{9FBFA500-35AF-7440-8916-70FA96CA4E96}" srcOrd="1" destOrd="0" presId="urn:microsoft.com/office/officeart/2005/8/layout/vList2"/>
    <dgm:cxn modelId="{E7A5BC40-FFC4-7343-AEAD-BB700D97A0A3}" type="presParOf" srcId="{612C0E7D-537B-2941-9796-A87A9A08B032}" destId="{E925E111-135A-5A47-8DAA-DF028D9510B8}" srcOrd="2" destOrd="0" presId="urn:microsoft.com/office/officeart/2005/8/layout/vList2"/>
    <dgm:cxn modelId="{7CF2A988-9E7C-4641-9001-3A3CACFAF12E}" type="presParOf" srcId="{612C0E7D-537B-2941-9796-A87A9A08B032}" destId="{456FE6FB-4CAF-1E4D-899E-C28F1670B28E}" srcOrd="3" destOrd="0" presId="urn:microsoft.com/office/officeart/2005/8/layout/vList2"/>
    <dgm:cxn modelId="{A8CEBF20-B078-6E45-B5B6-DDFF703D4461}" type="presParOf" srcId="{612C0E7D-537B-2941-9796-A87A9A08B032}" destId="{467C554D-FB27-2445-84FA-BA62C41C143B}" srcOrd="4" destOrd="0" presId="urn:microsoft.com/office/officeart/2005/8/layout/vList2"/>
    <dgm:cxn modelId="{310B1DCD-D055-C340-871C-C73BAE32C048}" type="presParOf" srcId="{612C0E7D-537B-2941-9796-A87A9A08B032}" destId="{0E5CE372-D0E9-C342-85B3-22DFD192EB26}" srcOrd="5" destOrd="0" presId="urn:microsoft.com/office/officeart/2005/8/layout/vList2"/>
    <dgm:cxn modelId="{06A76560-4404-C047-A899-AD2E8F1777FD}" type="presParOf" srcId="{612C0E7D-537B-2941-9796-A87A9A08B032}" destId="{87AA9DAE-066A-514B-8825-A7F2C12C2B15}" srcOrd="6" destOrd="0" presId="urn:microsoft.com/office/officeart/2005/8/layout/vList2"/>
    <dgm:cxn modelId="{1F67C12F-9BB1-794E-8825-49249395E85D}" type="presParOf" srcId="{612C0E7D-537B-2941-9796-A87A9A08B032}" destId="{CE98D01D-207C-3C42-B0BA-9474210C4DE6}" srcOrd="7" destOrd="0" presId="urn:microsoft.com/office/officeart/2005/8/layout/vList2"/>
    <dgm:cxn modelId="{D11DBF95-25A7-444E-AFB4-7AB7A1C6976F}" type="presParOf" srcId="{612C0E7D-537B-2941-9796-A87A9A08B032}" destId="{DAB76FCE-24E8-2946-A05E-B42530CB74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06D5B-0ED1-484C-8B9B-C84C30E09CA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21968B1-3856-47D8-9156-4C59E56EBAB1}">
      <dgm:prSet/>
      <dgm:spPr/>
      <dgm:t>
        <a:bodyPr/>
        <a:lstStyle/>
        <a:p>
          <a:r>
            <a:rPr lang="en-US" b="1" dirty="0"/>
            <a:t>Post jobs strategically</a:t>
          </a:r>
          <a:endParaRPr lang="en-US" dirty="0"/>
        </a:p>
      </dgm:t>
    </dgm:pt>
    <dgm:pt modelId="{41F9A7C6-E0AB-462B-8B87-6AE8F569E9D1}" type="parTrans" cxnId="{64097AAD-77FD-4034-AE3D-C1297653FEA2}">
      <dgm:prSet/>
      <dgm:spPr/>
      <dgm:t>
        <a:bodyPr/>
        <a:lstStyle/>
        <a:p>
          <a:endParaRPr lang="en-US"/>
        </a:p>
      </dgm:t>
    </dgm:pt>
    <dgm:pt modelId="{929E02A2-CB15-4D5A-B1E6-9C716EC85713}" type="sibTrans" cxnId="{64097AAD-77FD-4034-AE3D-C1297653FEA2}">
      <dgm:prSet/>
      <dgm:spPr/>
      <dgm:t>
        <a:bodyPr/>
        <a:lstStyle/>
        <a:p>
          <a:endParaRPr lang="en-US"/>
        </a:p>
      </dgm:t>
    </dgm:pt>
    <dgm:pt modelId="{0BF0643D-9CD6-496A-B30A-B6D850B69663}">
      <dgm:prSet/>
      <dgm:spPr/>
      <dgm:t>
        <a:bodyPr/>
        <a:lstStyle/>
        <a:p>
          <a:r>
            <a:rPr lang="en-US" b="1" dirty="0"/>
            <a:t>Monitor the media</a:t>
          </a:r>
          <a:endParaRPr lang="en-US" dirty="0"/>
        </a:p>
      </dgm:t>
    </dgm:pt>
    <dgm:pt modelId="{E6D5C20E-5E3A-430D-935E-59F47276BE9A}" type="parTrans" cxnId="{3A1A42A4-7BED-48E4-82ED-DB0D3957724B}">
      <dgm:prSet/>
      <dgm:spPr/>
      <dgm:t>
        <a:bodyPr/>
        <a:lstStyle/>
        <a:p>
          <a:endParaRPr lang="en-US"/>
        </a:p>
      </dgm:t>
    </dgm:pt>
    <dgm:pt modelId="{FB717F75-DF1D-4861-9B81-8E8CF6569C03}" type="sibTrans" cxnId="{3A1A42A4-7BED-48E4-82ED-DB0D3957724B}">
      <dgm:prSet/>
      <dgm:spPr/>
      <dgm:t>
        <a:bodyPr/>
        <a:lstStyle/>
        <a:p>
          <a:endParaRPr lang="en-US"/>
        </a:p>
      </dgm:t>
    </dgm:pt>
    <dgm:pt modelId="{6565440D-6200-4FFD-A677-A26A8E090A36}">
      <dgm:prSet/>
      <dgm:spPr/>
      <dgm:t>
        <a:bodyPr/>
        <a:lstStyle/>
        <a:p>
          <a:r>
            <a:rPr lang="en-US" b="1" dirty="0"/>
            <a:t>Incentivize for referrals</a:t>
          </a:r>
          <a:endParaRPr lang="en-US" dirty="0"/>
        </a:p>
      </dgm:t>
    </dgm:pt>
    <dgm:pt modelId="{B08D6973-D10C-4D1A-A525-3B8653D4FE07}" type="parTrans" cxnId="{10DE1CE7-903B-43EE-A07C-B1EFC33B272B}">
      <dgm:prSet/>
      <dgm:spPr/>
      <dgm:t>
        <a:bodyPr/>
        <a:lstStyle/>
        <a:p>
          <a:endParaRPr lang="en-US"/>
        </a:p>
      </dgm:t>
    </dgm:pt>
    <dgm:pt modelId="{9E47760B-CDC4-436D-A962-B07EE5143AEB}" type="sibTrans" cxnId="{10DE1CE7-903B-43EE-A07C-B1EFC33B272B}">
      <dgm:prSet/>
      <dgm:spPr/>
      <dgm:t>
        <a:bodyPr/>
        <a:lstStyle/>
        <a:p>
          <a:endParaRPr lang="en-US"/>
        </a:p>
      </dgm:t>
    </dgm:pt>
    <dgm:pt modelId="{1243C2EF-0455-4C4A-A16C-4952DD1B38C2}">
      <dgm:prSet/>
      <dgm:spPr/>
      <dgm:t>
        <a:bodyPr/>
        <a:lstStyle/>
        <a:p>
          <a:r>
            <a:rPr lang="en-US" dirty="0"/>
            <a:t>Stay legal (salary inquiries)</a:t>
          </a:r>
        </a:p>
      </dgm:t>
    </dgm:pt>
    <dgm:pt modelId="{730B71BE-086A-4138-86B7-F4D364F59891}" type="parTrans" cxnId="{B462F416-B11B-47DA-807C-2A0DC3100D26}">
      <dgm:prSet/>
      <dgm:spPr/>
      <dgm:t>
        <a:bodyPr/>
        <a:lstStyle/>
        <a:p>
          <a:endParaRPr lang="en-US"/>
        </a:p>
      </dgm:t>
    </dgm:pt>
    <dgm:pt modelId="{D6A318BF-9549-47EE-843F-7A4A63C784DF}" type="sibTrans" cxnId="{B462F416-B11B-47DA-807C-2A0DC3100D26}">
      <dgm:prSet/>
      <dgm:spPr/>
      <dgm:t>
        <a:bodyPr/>
        <a:lstStyle/>
        <a:p>
          <a:endParaRPr lang="en-US"/>
        </a:p>
      </dgm:t>
    </dgm:pt>
    <dgm:pt modelId="{1DCA8256-335C-0E44-86BA-365AC0B15135}">
      <dgm:prSet/>
      <dgm:spPr/>
      <dgm:t>
        <a:bodyPr/>
        <a:lstStyle/>
        <a:p>
          <a:r>
            <a:rPr lang="en-US" dirty="0"/>
            <a:t>65 by 2025-grow your own</a:t>
          </a:r>
        </a:p>
      </dgm:t>
    </dgm:pt>
    <dgm:pt modelId="{FF0E8731-D9A5-5540-BA28-C24C77FBF90D}" type="parTrans" cxnId="{77CA758A-5705-3641-9CF2-AA99029FA9E6}">
      <dgm:prSet/>
      <dgm:spPr/>
    </dgm:pt>
    <dgm:pt modelId="{7494E1BE-292C-2345-A99F-D9F43F50D413}" type="sibTrans" cxnId="{77CA758A-5705-3641-9CF2-AA99029FA9E6}">
      <dgm:prSet/>
      <dgm:spPr/>
    </dgm:pt>
    <dgm:pt modelId="{612C0E7D-537B-2941-9796-A87A9A08B032}" type="pres">
      <dgm:prSet presAssocID="{FF106D5B-0ED1-484C-8B9B-C84C30E09CAF}" presName="linear" presStyleCnt="0">
        <dgm:presLayoutVars>
          <dgm:animLvl val="lvl"/>
          <dgm:resizeHandles val="exact"/>
        </dgm:presLayoutVars>
      </dgm:prSet>
      <dgm:spPr/>
    </dgm:pt>
    <dgm:pt modelId="{48009DCC-DCD4-AE4D-83DC-483A9E53C0A0}" type="pres">
      <dgm:prSet presAssocID="{721968B1-3856-47D8-9156-4C59E56EBAB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FBFA500-35AF-7440-8916-70FA96CA4E96}" type="pres">
      <dgm:prSet presAssocID="{929E02A2-CB15-4D5A-B1E6-9C716EC85713}" presName="spacer" presStyleCnt="0"/>
      <dgm:spPr/>
    </dgm:pt>
    <dgm:pt modelId="{E925E111-135A-5A47-8DAA-DF028D9510B8}" type="pres">
      <dgm:prSet presAssocID="{0BF0643D-9CD6-496A-B30A-B6D850B6966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56FE6FB-4CAF-1E4D-899E-C28F1670B28E}" type="pres">
      <dgm:prSet presAssocID="{FB717F75-DF1D-4861-9B81-8E8CF6569C03}" presName="spacer" presStyleCnt="0"/>
      <dgm:spPr/>
    </dgm:pt>
    <dgm:pt modelId="{467C554D-FB27-2445-84FA-BA62C41C143B}" type="pres">
      <dgm:prSet presAssocID="{6565440D-6200-4FFD-A677-A26A8E090A3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E5CE372-D0E9-C342-85B3-22DFD192EB26}" type="pres">
      <dgm:prSet presAssocID="{9E47760B-CDC4-436D-A962-B07EE5143AEB}" presName="spacer" presStyleCnt="0"/>
      <dgm:spPr/>
    </dgm:pt>
    <dgm:pt modelId="{87AA9DAE-066A-514B-8825-A7F2C12C2B15}" type="pres">
      <dgm:prSet presAssocID="{1243C2EF-0455-4C4A-A16C-4952DD1B38C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E98D01D-207C-3C42-B0BA-9474210C4DE6}" type="pres">
      <dgm:prSet presAssocID="{D6A318BF-9549-47EE-843F-7A4A63C784DF}" presName="spacer" presStyleCnt="0"/>
      <dgm:spPr/>
    </dgm:pt>
    <dgm:pt modelId="{DAB76FCE-24E8-2946-A05E-B42530CB7415}" type="pres">
      <dgm:prSet presAssocID="{1DCA8256-335C-0E44-86BA-365AC0B151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462F416-B11B-47DA-807C-2A0DC3100D26}" srcId="{FF106D5B-0ED1-484C-8B9B-C84C30E09CAF}" destId="{1243C2EF-0455-4C4A-A16C-4952DD1B38C2}" srcOrd="3" destOrd="0" parTransId="{730B71BE-086A-4138-86B7-F4D364F59891}" sibTransId="{D6A318BF-9549-47EE-843F-7A4A63C784DF}"/>
    <dgm:cxn modelId="{55B87A24-BA55-B64A-99B6-E1D28D70D919}" type="presOf" srcId="{FF106D5B-0ED1-484C-8B9B-C84C30E09CAF}" destId="{612C0E7D-537B-2941-9796-A87A9A08B032}" srcOrd="0" destOrd="0" presId="urn:microsoft.com/office/officeart/2005/8/layout/vList2"/>
    <dgm:cxn modelId="{4D75C02D-FDA2-F349-B6DC-1F5FDA18409A}" type="presOf" srcId="{721968B1-3856-47D8-9156-4C59E56EBAB1}" destId="{48009DCC-DCD4-AE4D-83DC-483A9E53C0A0}" srcOrd="0" destOrd="0" presId="urn:microsoft.com/office/officeart/2005/8/layout/vList2"/>
    <dgm:cxn modelId="{1CA3C32F-7735-B04F-9875-814666164B42}" type="presOf" srcId="{6565440D-6200-4FFD-A677-A26A8E090A36}" destId="{467C554D-FB27-2445-84FA-BA62C41C143B}" srcOrd="0" destOrd="0" presId="urn:microsoft.com/office/officeart/2005/8/layout/vList2"/>
    <dgm:cxn modelId="{F61B5C7C-8051-F340-95FE-65ADCBA0EB34}" type="presOf" srcId="{0BF0643D-9CD6-496A-B30A-B6D850B69663}" destId="{E925E111-135A-5A47-8DAA-DF028D9510B8}" srcOrd="0" destOrd="0" presId="urn:microsoft.com/office/officeart/2005/8/layout/vList2"/>
    <dgm:cxn modelId="{77CA758A-5705-3641-9CF2-AA99029FA9E6}" srcId="{FF106D5B-0ED1-484C-8B9B-C84C30E09CAF}" destId="{1DCA8256-335C-0E44-86BA-365AC0B15135}" srcOrd="4" destOrd="0" parTransId="{FF0E8731-D9A5-5540-BA28-C24C77FBF90D}" sibTransId="{7494E1BE-292C-2345-A99F-D9F43F50D413}"/>
    <dgm:cxn modelId="{303BEE9C-9CB0-0641-BF64-BAE893C110EB}" type="presOf" srcId="{1243C2EF-0455-4C4A-A16C-4952DD1B38C2}" destId="{87AA9DAE-066A-514B-8825-A7F2C12C2B15}" srcOrd="0" destOrd="0" presId="urn:microsoft.com/office/officeart/2005/8/layout/vList2"/>
    <dgm:cxn modelId="{3A1A42A4-7BED-48E4-82ED-DB0D3957724B}" srcId="{FF106D5B-0ED1-484C-8B9B-C84C30E09CAF}" destId="{0BF0643D-9CD6-496A-B30A-B6D850B69663}" srcOrd="1" destOrd="0" parTransId="{E6D5C20E-5E3A-430D-935E-59F47276BE9A}" sibTransId="{FB717F75-DF1D-4861-9B81-8E8CF6569C03}"/>
    <dgm:cxn modelId="{64097AAD-77FD-4034-AE3D-C1297653FEA2}" srcId="{FF106D5B-0ED1-484C-8B9B-C84C30E09CAF}" destId="{721968B1-3856-47D8-9156-4C59E56EBAB1}" srcOrd="0" destOrd="0" parTransId="{41F9A7C6-E0AB-462B-8B87-6AE8F569E9D1}" sibTransId="{929E02A2-CB15-4D5A-B1E6-9C716EC85713}"/>
    <dgm:cxn modelId="{E7DA38C8-7DAA-DA42-A574-1D59714E40F3}" type="presOf" srcId="{1DCA8256-335C-0E44-86BA-365AC0B15135}" destId="{DAB76FCE-24E8-2946-A05E-B42530CB7415}" srcOrd="0" destOrd="0" presId="urn:microsoft.com/office/officeart/2005/8/layout/vList2"/>
    <dgm:cxn modelId="{10DE1CE7-903B-43EE-A07C-B1EFC33B272B}" srcId="{FF106D5B-0ED1-484C-8B9B-C84C30E09CAF}" destId="{6565440D-6200-4FFD-A677-A26A8E090A36}" srcOrd="2" destOrd="0" parTransId="{B08D6973-D10C-4D1A-A525-3B8653D4FE07}" sibTransId="{9E47760B-CDC4-436D-A962-B07EE5143AEB}"/>
    <dgm:cxn modelId="{37AB9D5A-8FD4-D64B-A06B-62A7BC72A178}" type="presParOf" srcId="{612C0E7D-537B-2941-9796-A87A9A08B032}" destId="{48009DCC-DCD4-AE4D-83DC-483A9E53C0A0}" srcOrd="0" destOrd="0" presId="urn:microsoft.com/office/officeart/2005/8/layout/vList2"/>
    <dgm:cxn modelId="{498FA8C4-5189-3943-A726-CCF6040CBDBD}" type="presParOf" srcId="{612C0E7D-537B-2941-9796-A87A9A08B032}" destId="{9FBFA500-35AF-7440-8916-70FA96CA4E96}" srcOrd="1" destOrd="0" presId="urn:microsoft.com/office/officeart/2005/8/layout/vList2"/>
    <dgm:cxn modelId="{E7A5BC40-FFC4-7343-AEAD-BB700D97A0A3}" type="presParOf" srcId="{612C0E7D-537B-2941-9796-A87A9A08B032}" destId="{E925E111-135A-5A47-8DAA-DF028D9510B8}" srcOrd="2" destOrd="0" presId="urn:microsoft.com/office/officeart/2005/8/layout/vList2"/>
    <dgm:cxn modelId="{7CF2A988-9E7C-4641-9001-3A3CACFAF12E}" type="presParOf" srcId="{612C0E7D-537B-2941-9796-A87A9A08B032}" destId="{456FE6FB-4CAF-1E4D-899E-C28F1670B28E}" srcOrd="3" destOrd="0" presId="urn:microsoft.com/office/officeart/2005/8/layout/vList2"/>
    <dgm:cxn modelId="{A8CEBF20-B078-6E45-B5B6-DDFF703D4461}" type="presParOf" srcId="{612C0E7D-537B-2941-9796-A87A9A08B032}" destId="{467C554D-FB27-2445-84FA-BA62C41C143B}" srcOrd="4" destOrd="0" presId="urn:microsoft.com/office/officeart/2005/8/layout/vList2"/>
    <dgm:cxn modelId="{310B1DCD-D055-C340-871C-C73BAE32C048}" type="presParOf" srcId="{612C0E7D-537B-2941-9796-A87A9A08B032}" destId="{0E5CE372-D0E9-C342-85B3-22DFD192EB26}" srcOrd="5" destOrd="0" presId="urn:microsoft.com/office/officeart/2005/8/layout/vList2"/>
    <dgm:cxn modelId="{06A76560-4404-C047-A899-AD2E8F1777FD}" type="presParOf" srcId="{612C0E7D-537B-2941-9796-A87A9A08B032}" destId="{87AA9DAE-066A-514B-8825-A7F2C12C2B15}" srcOrd="6" destOrd="0" presId="urn:microsoft.com/office/officeart/2005/8/layout/vList2"/>
    <dgm:cxn modelId="{1F67C12F-9BB1-794E-8825-49249395E85D}" type="presParOf" srcId="{612C0E7D-537B-2941-9796-A87A9A08B032}" destId="{CE98D01D-207C-3C42-B0BA-9474210C4DE6}" srcOrd="7" destOrd="0" presId="urn:microsoft.com/office/officeart/2005/8/layout/vList2"/>
    <dgm:cxn modelId="{D11DBF95-25A7-444E-AFB4-7AB7A1C6976F}" type="presParOf" srcId="{612C0E7D-537B-2941-9796-A87A9A08B032}" destId="{DAB76FCE-24E8-2946-A05E-B42530CB74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06D5B-0ED1-484C-8B9B-C84C30E09CA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21968B1-3856-47D8-9156-4C59E56EBAB1}">
      <dgm:prSet/>
      <dgm:spPr/>
      <dgm:t>
        <a:bodyPr/>
        <a:lstStyle/>
        <a:p>
          <a:r>
            <a:rPr lang="en-US" b="1" dirty="0"/>
            <a:t>Personalize the values </a:t>
          </a:r>
          <a:endParaRPr lang="en-US" dirty="0"/>
        </a:p>
      </dgm:t>
    </dgm:pt>
    <dgm:pt modelId="{41F9A7C6-E0AB-462B-8B87-6AE8F569E9D1}" type="parTrans" cxnId="{64097AAD-77FD-4034-AE3D-C1297653FEA2}">
      <dgm:prSet/>
      <dgm:spPr/>
      <dgm:t>
        <a:bodyPr/>
        <a:lstStyle/>
        <a:p>
          <a:endParaRPr lang="en-US"/>
        </a:p>
      </dgm:t>
    </dgm:pt>
    <dgm:pt modelId="{929E02A2-CB15-4D5A-B1E6-9C716EC85713}" type="sibTrans" cxnId="{64097AAD-77FD-4034-AE3D-C1297653FEA2}">
      <dgm:prSet/>
      <dgm:spPr/>
      <dgm:t>
        <a:bodyPr/>
        <a:lstStyle/>
        <a:p>
          <a:endParaRPr lang="en-US"/>
        </a:p>
      </dgm:t>
    </dgm:pt>
    <dgm:pt modelId="{0BF0643D-9CD6-496A-B30A-B6D850B69663}">
      <dgm:prSet/>
      <dgm:spPr/>
      <dgm:t>
        <a:bodyPr/>
        <a:lstStyle/>
        <a:p>
          <a:r>
            <a:rPr lang="en-US" b="1" dirty="0"/>
            <a:t>Hire for culture (P-E Fit)</a:t>
          </a:r>
          <a:endParaRPr lang="en-US" dirty="0"/>
        </a:p>
      </dgm:t>
    </dgm:pt>
    <dgm:pt modelId="{E6D5C20E-5E3A-430D-935E-59F47276BE9A}" type="parTrans" cxnId="{3A1A42A4-7BED-48E4-82ED-DB0D3957724B}">
      <dgm:prSet/>
      <dgm:spPr/>
      <dgm:t>
        <a:bodyPr/>
        <a:lstStyle/>
        <a:p>
          <a:endParaRPr lang="en-US"/>
        </a:p>
      </dgm:t>
    </dgm:pt>
    <dgm:pt modelId="{FB717F75-DF1D-4861-9B81-8E8CF6569C03}" type="sibTrans" cxnId="{3A1A42A4-7BED-48E4-82ED-DB0D3957724B}">
      <dgm:prSet/>
      <dgm:spPr/>
      <dgm:t>
        <a:bodyPr/>
        <a:lstStyle/>
        <a:p>
          <a:endParaRPr lang="en-US"/>
        </a:p>
      </dgm:t>
    </dgm:pt>
    <dgm:pt modelId="{6565440D-6200-4FFD-A677-A26A8E090A36}">
      <dgm:prSet/>
      <dgm:spPr/>
      <dgm:t>
        <a:bodyPr/>
        <a:lstStyle/>
        <a:p>
          <a:r>
            <a:rPr lang="en-US" b="1" dirty="0"/>
            <a:t>Topgrading</a:t>
          </a:r>
          <a:endParaRPr lang="en-US" dirty="0"/>
        </a:p>
      </dgm:t>
    </dgm:pt>
    <dgm:pt modelId="{B08D6973-D10C-4D1A-A525-3B8653D4FE07}" type="parTrans" cxnId="{10DE1CE7-903B-43EE-A07C-B1EFC33B272B}">
      <dgm:prSet/>
      <dgm:spPr/>
      <dgm:t>
        <a:bodyPr/>
        <a:lstStyle/>
        <a:p>
          <a:endParaRPr lang="en-US"/>
        </a:p>
      </dgm:t>
    </dgm:pt>
    <dgm:pt modelId="{9E47760B-CDC4-436D-A962-B07EE5143AEB}" type="sibTrans" cxnId="{10DE1CE7-903B-43EE-A07C-B1EFC33B272B}">
      <dgm:prSet/>
      <dgm:spPr/>
      <dgm:t>
        <a:bodyPr/>
        <a:lstStyle/>
        <a:p>
          <a:endParaRPr lang="en-US"/>
        </a:p>
      </dgm:t>
    </dgm:pt>
    <dgm:pt modelId="{1243C2EF-0455-4C4A-A16C-4952DD1B38C2}">
      <dgm:prSet/>
      <dgm:spPr/>
      <dgm:t>
        <a:bodyPr/>
        <a:lstStyle/>
        <a:p>
          <a:r>
            <a:rPr lang="en-US" dirty="0"/>
            <a:t>Change the interview schedule</a:t>
          </a:r>
        </a:p>
      </dgm:t>
    </dgm:pt>
    <dgm:pt modelId="{730B71BE-086A-4138-86B7-F4D364F59891}" type="parTrans" cxnId="{B462F416-B11B-47DA-807C-2A0DC3100D26}">
      <dgm:prSet/>
      <dgm:spPr/>
      <dgm:t>
        <a:bodyPr/>
        <a:lstStyle/>
        <a:p>
          <a:endParaRPr lang="en-US"/>
        </a:p>
      </dgm:t>
    </dgm:pt>
    <dgm:pt modelId="{D6A318BF-9549-47EE-843F-7A4A63C784DF}" type="sibTrans" cxnId="{B462F416-B11B-47DA-807C-2A0DC3100D26}">
      <dgm:prSet/>
      <dgm:spPr/>
      <dgm:t>
        <a:bodyPr/>
        <a:lstStyle/>
        <a:p>
          <a:endParaRPr lang="en-US"/>
        </a:p>
      </dgm:t>
    </dgm:pt>
    <dgm:pt modelId="{1DCA8256-335C-0E44-86BA-365AC0B15135}">
      <dgm:prSet/>
      <dgm:spPr/>
      <dgm:t>
        <a:bodyPr/>
        <a:lstStyle/>
        <a:p>
          <a:r>
            <a:rPr lang="en-US" dirty="0"/>
            <a:t>Change the questions</a:t>
          </a:r>
        </a:p>
      </dgm:t>
    </dgm:pt>
    <dgm:pt modelId="{FF0E8731-D9A5-5540-BA28-C24C77FBF90D}" type="parTrans" cxnId="{77CA758A-5705-3641-9CF2-AA99029FA9E6}">
      <dgm:prSet/>
      <dgm:spPr/>
    </dgm:pt>
    <dgm:pt modelId="{7494E1BE-292C-2345-A99F-D9F43F50D413}" type="sibTrans" cxnId="{77CA758A-5705-3641-9CF2-AA99029FA9E6}">
      <dgm:prSet/>
      <dgm:spPr/>
    </dgm:pt>
    <dgm:pt modelId="{612C0E7D-537B-2941-9796-A87A9A08B032}" type="pres">
      <dgm:prSet presAssocID="{FF106D5B-0ED1-484C-8B9B-C84C30E09CAF}" presName="linear" presStyleCnt="0">
        <dgm:presLayoutVars>
          <dgm:animLvl val="lvl"/>
          <dgm:resizeHandles val="exact"/>
        </dgm:presLayoutVars>
      </dgm:prSet>
      <dgm:spPr/>
    </dgm:pt>
    <dgm:pt modelId="{48009DCC-DCD4-AE4D-83DC-483A9E53C0A0}" type="pres">
      <dgm:prSet presAssocID="{721968B1-3856-47D8-9156-4C59E56EBAB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FBFA500-35AF-7440-8916-70FA96CA4E96}" type="pres">
      <dgm:prSet presAssocID="{929E02A2-CB15-4D5A-B1E6-9C716EC85713}" presName="spacer" presStyleCnt="0"/>
      <dgm:spPr/>
    </dgm:pt>
    <dgm:pt modelId="{E925E111-135A-5A47-8DAA-DF028D9510B8}" type="pres">
      <dgm:prSet presAssocID="{0BF0643D-9CD6-496A-B30A-B6D850B6966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56FE6FB-4CAF-1E4D-899E-C28F1670B28E}" type="pres">
      <dgm:prSet presAssocID="{FB717F75-DF1D-4861-9B81-8E8CF6569C03}" presName="spacer" presStyleCnt="0"/>
      <dgm:spPr/>
    </dgm:pt>
    <dgm:pt modelId="{467C554D-FB27-2445-84FA-BA62C41C143B}" type="pres">
      <dgm:prSet presAssocID="{6565440D-6200-4FFD-A677-A26A8E090A3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E5CE372-D0E9-C342-85B3-22DFD192EB26}" type="pres">
      <dgm:prSet presAssocID="{9E47760B-CDC4-436D-A962-B07EE5143AEB}" presName="spacer" presStyleCnt="0"/>
      <dgm:spPr/>
    </dgm:pt>
    <dgm:pt modelId="{87AA9DAE-066A-514B-8825-A7F2C12C2B15}" type="pres">
      <dgm:prSet presAssocID="{1243C2EF-0455-4C4A-A16C-4952DD1B38C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E98D01D-207C-3C42-B0BA-9474210C4DE6}" type="pres">
      <dgm:prSet presAssocID="{D6A318BF-9549-47EE-843F-7A4A63C784DF}" presName="spacer" presStyleCnt="0"/>
      <dgm:spPr/>
    </dgm:pt>
    <dgm:pt modelId="{DAB76FCE-24E8-2946-A05E-B42530CB7415}" type="pres">
      <dgm:prSet presAssocID="{1DCA8256-335C-0E44-86BA-365AC0B151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462F416-B11B-47DA-807C-2A0DC3100D26}" srcId="{FF106D5B-0ED1-484C-8B9B-C84C30E09CAF}" destId="{1243C2EF-0455-4C4A-A16C-4952DD1B38C2}" srcOrd="3" destOrd="0" parTransId="{730B71BE-086A-4138-86B7-F4D364F59891}" sibTransId="{D6A318BF-9549-47EE-843F-7A4A63C784DF}"/>
    <dgm:cxn modelId="{55B87A24-BA55-B64A-99B6-E1D28D70D919}" type="presOf" srcId="{FF106D5B-0ED1-484C-8B9B-C84C30E09CAF}" destId="{612C0E7D-537B-2941-9796-A87A9A08B032}" srcOrd="0" destOrd="0" presId="urn:microsoft.com/office/officeart/2005/8/layout/vList2"/>
    <dgm:cxn modelId="{4D75C02D-FDA2-F349-B6DC-1F5FDA18409A}" type="presOf" srcId="{721968B1-3856-47D8-9156-4C59E56EBAB1}" destId="{48009DCC-DCD4-AE4D-83DC-483A9E53C0A0}" srcOrd="0" destOrd="0" presId="urn:microsoft.com/office/officeart/2005/8/layout/vList2"/>
    <dgm:cxn modelId="{1CA3C32F-7735-B04F-9875-814666164B42}" type="presOf" srcId="{6565440D-6200-4FFD-A677-A26A8E090A36}" destId="{467C554D-FB27-2445-84FA-BA62C41C143B}" srcOrd="0" destOrd="0" presId="urn:microsoft.com/office/officeart/2005/8/layout/vList2"/>
    <dgm:cxn modelId="{F61B5C7C-8051-F340-95FE-65ADCBA0EB34}" type="presOf" srcId="{0BF0643D-9CD6-496A-B30A-B6D850B69663}" destId="{E925E111-135A-5A47-8DAA-DF028D9510B8}" srcOrd="0" destOrd="0" presId="urn:microsoft.com/office/officeart/2005/8/layout/vList2"/>
    <dgm:cxn modelId="{77CA758A-5705-3641-9CF2-AA99029FA9E6}" srcId="{FF106D5B-0ED1-484C-8B9B-C84C30E09CAF}" destId="{1DCA8256-335C-0E44-86BA-365AC0B15135}" srcOrd="4" destOrd="0" parTransId="{FF0E8731-D9A5-5540-BA28-C24C77FBF90D}" sibTransId="{7494E1BE-292C-2345-A99F-D9F43F50D413}"/>
    <dgm:cxn modelId="{303BEE9C-9CB0-0641-BF64-BAE893C110EB}" type="presOf" srcId="{1243C2EF-0455-4C4A-A16C-4952DD1B38C2}" destId="{87AA9DAE-066A-514B-8825-A7F2C12C2B15}" srcOrd="0" destOrd="0" presId="urn:microsoft.com/office/officeart/2005/8/layout/vList2"/>
    <dgm:cxn modelId="{3A1A42A4-7BED-48E4-82ED-DB0D3957724B}" srcId="{FF106D5B-0ED1-484C-8B9B-C84C30E09CAF}" destId="{0BF0643D-9CD6-496A-B30A-B6D850B69663}" srcOrd="1" destOrd="0" parTransId="{E6D5C20E-5E3A-430D-935E-59F47276BE9A}" sibTransId="{FB717F75-DF1D-4861-9B81-8E8CF6569C03}"/>
    <dgm:cxn modelId="{64097AAD-77FD-4034-AE3D-C1297653FEA2}" srcId="{FF106D5B-0ED1-484C-8B9B-C84C30E09CAF}" destId="{721968B1-3856-47D8-9156-4C59E56EBAB1}" srcOrd="0" destOrd="0" parTransId="{41F9A7C6-E0AB-462B-8B87-6AE8F569E9D1}" sibTransId="{929E02A2-CB15-4D5A-B1E6-9C716EC85713}"/>
    <dgm:cxn modelId="{E7DA38C8-7DAA-DA42-A574-1D59714E40F3}" type="presOf" srcId="{1DCA8256-335C-0E44-86BA-365AC0B15135}" destId="{DAB76FCE-24E8-2946-A05E-B42530CB7415}" srcOrd="0" destOrd="0" presId="urn:microsoft.com/office/officeart/2005/8/layout/vList2"/>
    <dgm:cxn modelId="{10DE1CE7-903B-43EE-A07C-B1EFC33B272B}" srcId="{FF106D5B-0ED1-484C-8B9B-C84C30E09CAF}" destId="{6565440D-6200-4FFD-A677-A26A8E090A36}" srcOrd="2" destOrd="0" parTransId="{B08D6973-D10C-4D1A-A525-3B8653D4FE07}" sibTransId="{9E47760B-CDC4-436D-A962-B07EE5143AEB}"/>
    <dgm:cxn modelId="{37AB9D5A-8FD4-D64B-A06B-62A7BC72A178}" type="presParOf" srcId="{612C0E7D-537B-2941-9796-A87A9A08B032}" destId="{48009DCC-DCD4-AE4D-83DC-483A9E53C0A0}" srcOrd="0" destOrd="0" presId="urn:microsoft.com/office/officeart/2005/8/layout/vList2"/>
    <dgm:cxn modelId="{498FA8C4-5189-3943-A726-CCF6040CBDBD}" type="presParOf" srcId="{612C0E7D-537B-2941-9796-A87A9A08B032}" destId="{9FBFA500-35AF-7440-8916-70FA96CA4E96}" srcOrd="1" destOrd="0" presId="urn:microsoft.com/office/officeart/2005/8/layout/vList2"/>
    <dgm:cxn modelId="{E7A5BC40-FFC4-7343-AEAD-BB700D97A0A3}" type="presParOf" srcId="{612C0E7D-537B-2941-9796-A87A9A08B032}" destId="{E925E111-135A-5A47-8DAA-DF028D9510B8}" srcOrd="2" destOrd="0" presId="urn:microsoft.com/office/officeart/2005/8/layout/vList2"/>
    <dgm:cxn modelId="{7CF2A988-9E7C-4641-9001-3A3CACFAF12E}" type="presParOf" srcId="{612C0E7D-537B-2941-9796-A87A9A08B032}" destId="{456FE6FB-4CAF-1E4D-899E-C28F1670B28E}" srcOrd="3" destOrd="0" presId="urn:microsoft.com/office/officeart/2005/8/layout/vList2"/>
    <dgm:cxn modelId="{A8CEBF20-B078-6E45-B5B6-DDFF703D4461}" type="presParOf" srcId="{612C0E7D-537B-2941-9796-A87A9A08B032}" destId="{467C554D-FB27-2445-84FA-BA62C41C143B}" srcOrd="4" destOrd="0" presId="urn:microsoft.com/office/officeart/2005/8/layout/vList2"/>
    <dgm:cxn modelId="{310B1DCD-D055-C340-871C-C73BAE32C048}" type="presParOf" srcId="{612C0E7D-537B-2941-9796-A87A9A08B032}" destId="{0E5CE372-D0E9-C342-85B3-22DFD192EB26}" srcOrd="5" destOrd="0" presId="urn:microsoft.com/office/officeart/2005/8/layout/vList2"/>
    <dgm:cxn modelId="{06A76560-4404-C047-A899-AD2E8F1777FD}" type="presParOf" srcId="{612C0E7D-537B-2941-9796-A87A9A08B032}" destId="{87AA9DAE-066A-514B-8825-A7F2C12C2B15}" srcOrd="6" destOrd="0" presId="urn:microsoft.com/office/officeart/2005/8/layout/vList2"/>
    <dgm:cxn modelId="{1F67C12F-9BB1-794E-8825-49249395E85D}" type="presParOf" srcId="{612C0E7D-537B-2941-9796-A87A9A08B032}" destId="{CE98D01D-207C-3C42-B0BA-9474210C4DE6}" srcOrd="7" destOrd="0" presId="urn:microsoft.com/office/officeart/2005/8/layout/vList2"/>
    <dgm:cxn modelId="{D11DBF95-25A7-444E-AFB4-7AB7A1C6976F}" type="presParOf" srcId="{612C0E7D-537B-2941-9796-A87A9A08B032}" destId="{DAB76FCE-24E8-2946-A05E-B42530CB74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09DCC-DCD4-AE4D-83DC-483A9E53C0A0}">
      <dsp:nvSpPr>
        <dsp:cNvPr id="0" name=""/>
        <dsp:cNvSpPr/>
      </dsp:nvSpPr>
      <dsp:spPr>
        <a:xfrm>
          <a:off x="0" y="80985"/>
          <a:ext cx="5886291" cy="865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Brand your organization</a:t>
          </a:r>
          <a:endParaRPr lang="en-US" sz="3700" kern="1200" dirty="0"/>
        </a:p>
      </dsp:txBody>
      <dsp:txXfrm>
        <a:off x="42265" y="123250"/>
        <a:ext cx="5801761" cy="781270"/>
      </dsp:txXfrm>
    </dsp:sp>
    <dsp:sp modelId="{E925E111-135A-5A47-8DAA-DF028D9510B8}">
      <dsp:nvSpPr>
        <dsp:cNvPr id="0" name=""/>
        <dsp:cNvSpPr/>
      </dsp:nvSpPr>
      <dsp:spPr>
        <a:xfrm>
          <a:off x="0" y="1053345"/>
          <a:ext cx="5886291" cy="865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“Best Workplace”</a:t>
          </a:r>
          <a:endParaRPr lang="en-US" sz="3700" kern="1200" dirty="0"/>
        </a:p>
      </dsp:txBody>
      <dsp:txXfrm>
        <a:off x="42265" y="1095610"/>
        <a:ext cx="5801761" cy="781270"/>
      </dsp:txXfrm>
    </dsp:sp>
    <dsp:sp modelId="{467C554D-FB27-2445-84FA-BA62C41C143B}">
      <dsp:nvSpPr>
        <dsp:cNvPr id="0" name=""/>
        <dsp:cNvSpPr/>
      </dsp:nvSpPr>
      <dsp:spPr>
        <a:xfrm>
          <a:off x="0" y="2025705"/>
          <a:ext cx="5886291" cy="865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Safe place to work</a:t>
          </a:r>
          <a:endParaRPr lang="en-US" sz="3700" kern="1200" dirty="0"/>
        </a:p>
      </dsp:txBody>
      <dsp:txXfrm>
        <a:off x="42265" y="2067970"/>
        <a:ext cx="5801761" cy="781270"/>
      </dsp:txXfrm>
    </dsp:sp>
    <dsp:sp modelId="{87AA9DAE-066A-514B-8825-A7F2C12C2B15}">
      <dsp:nvSpPr>
        <dsp:cNvPr id="0" name=""/>
        <dsp:cNvSpPr/>
      </dsp:nvSpPr>
      <dsp:spPr>
        <a:xfrm>
          <a:off x="0" y="2998065"/>
          <a:ext cx="5886291" cy="865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Just &amp; fair, not just legal</a:t>
          </a:r>
          <a:endParaRPr lang="en-US" sz="3700" kern="1200" dirty="0"/>
        </a:p>
      </dsp:txBody>
      <dsp:txXfrm>
        <a:off x="42265" y="3040330"/>
        <a:ext cx="5801761" cy="781270"/>
      </dsp:txXfrm>
    </dsp:sp>
    <dsp:sp modelId="{DAB76FCE-24E8-2946-A05E-B42530CB7415}">
      <dsp:nvSpPr>
        <dsp:cNvPr id="0" name=""/>
        <dsp:cNvSpPr/>
      </dsp:nvSpPr>
      <dsp:spPr>
        <a:xfrm>
          <a:off x="0" y="3970425"/>
          <a:ext cx="5886291" cy="865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CSR orientation</a:t>
          </a:r>
        </a:p>
      </dsp:txBody>
      <dsp:txXfrm>
        <a:off x="42265" y="4012690"/>
        <a:ext cx="5801761" cy="781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09DCC-DCD4-AE4D-83DC-483A9E53C0A0}">
      <dsp:nvSpPr>
        <dsp:cNvPr id="0" name=""/>
        <dsp:cNvSpPr/>
      </dsp:nvSpPr>
      <dsp:spPr>
        <a:xfrm>
          <a:off x="0" y="209505"/>
          <a:ext cx="588629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Post jobs strategically</a:t>
          </a:r>
          <a:endParaRPr lang="en-US" sz="3500" kern="1200" dirty="0"/>
        </a:p>
      </dsp:txBody>
      <dsp:txXfrm>
        <a:off x="39980" y="249485"/>
        <a:ext cx="5806331" cy="739039"/>
      </dsp:txXfrm>
    </dsp:sp>
    <dsp:sp modelId="{E925E111-135A-5A47-8DAA-DF028D9510B8}">
      <dsp:nvSpPr>
        <dsp:cNvPr id="0" name=""/>
        <dsp:cNvSpPr/>
      </dsp:nvSpPr>
      <dsp:spPr>
        <a:xfrm>
          <a:off x="0" y="1129305"/>
          <a:ext cx="588629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Monitor the media</a:t>
          </a:r>
          <a:endParaRPr lang="en-US" sz="3500" kern="1200" dirty="0"/>
        </a:p>
      </dsp:txBody>
      <dsp:txXfrm>
        <a:off x="39980" y="1169285"/>
        <a:ext cx="5806331" cy="739039"/>
      </dsp:txXfrm>
    </dsp:sp>
    <dsp:sp modelId="{467C554D-FB27-2445-84FA-BA62C41C143B}">
      <dsp:nvSpPr>
        <dsp:cNvPr id="0" name=""/>
        <dsp:cNvSpPr/>
      </dsp:nvSpPr>
      <dsp:spPr>
        <a:xfrm>
          <a:off x="0" y="2049105"/>
          <a:ext cx="588629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Incentivize for referrals</a:t>
          </a:r>
          <a:endParaRPr lang="en-US" sz="3500" kern="1200" dirty="0"/>
        </a:p>
      </dsp:txBody>
      <dsp:txXfrm>
        <a:off x="39980" y="2089085"/>
        <a:ext cx="5806331" cy="739039"/>
      </dsp:txXfrm>
    </dsp:sp>
    <dsp:sp modelId="{87AA9DAE-066A-514B-8825-A7F2C12C2B15}">
      <dsp:nvSpPr>
        <dsp:cNvPr id="0" name=""/>
        <dsp:cNvSpPr/>
      </dsp:nvSpPr>
      <dsp:spPr>
        <a:xfrm>
          <a:off x="0" y="2968905"/>
          <a:ext cx="588629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Stay legal (salary inquiries)</a:t>
          </a:r>
        </a:p>
      </dsp:txBody>
      <dsp:txXfrm>
        <a:off x="39980" y="3008885"/>
        <a:ext cx="5806331" cy="739039"/>
      </dsp:txXfrm>
    </dsp:sp>
    <dsp:sp modelId="{DAB76FCE-24E8-2946-A05E-B42530CB7415}">
      <dsp:nvSpPr>
        <dsp:cNvPr id="0" name=""/>
        <dsp:cNvSpPr/>
      </dsp:nvSpPr>
      <dsp:spPr>
        <a:xfrm>
          <a:off x="0" y="3888705"/>
          <a:ext cx="588629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65 by 2025-grow your own</a:t>
          </a:r>
        </a:p>
      </dsp:txBody>
      <dsp:txXfrm>
        <a:off x="39980" y="3928685"/>
        <a:ext cx="5806331" cy="739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09DCC-DCD4-AE4D-83DC-483A9E53C0A0}">
      <dsp:nvSpPr>
        <dsp:cNvPr id="0" name=""/>
        <dsp:cNvSpPr/>
      </dsp:nvSpPr>
      <dsp:spPr>
        <a:xfrm>
          <a:off x="0" y="466545"/>
          <a:ext cx="5886291" cy="725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Personalize the values </a:t>
          </a:r>
          <a:endParaRPr lang="en-US" sz="3100" kern="1200" dirty="0"/>
        </a:p>
      </dsp:txBody>
      <dsp:txXfrm>
        <a:off x="35411" y="501956"/>
        <a:ext cx="5815469" cy="654577"/>
      </dsp:txXfrm>
    </dsp:sp>
    <dsp:sp modelId="{E925E111-135A-5A47-8DAA-DF028D9510B8}">
      <dsp:nvSpPr>
        <dsp:cNvPr id="0" name=""/>
        <dsp:cNvSpPr/>
      </dsp:nvSpPr>
      <dsp:spPr>
        <a:xfrm>
          <a:off x="0" y="1281225"/>
          <a:ext cx="5886291" cy="725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Hire for culture (P-E Fit)</a:t>
          </a:r>
          <a:endParaRPr lang="en-US" sz="3100" kern="1200" dirty="0"/>
        </a:p>
      </dsp:txBody>
      <dsp:txXfrm>
        <a:off x="35411" y="1316636"/>
        <a:ext cx="5815469" cy="654577"/>
      </dsp:txXfrm>
    </dsp:sp>
    <dsp:sp modelId="{467C554D-FB27-2445-84FA-BA62C41C143B}">
      <dsp:nvSpPr>
        <dsp:cNvPr id="0" name=""/>
        <dsp:cNvSpPr/>
      </dsp:nvSpPr>
      <dsp:spPr>
        <a:xfrm>
          <a:off x="0" y="2095905"/>
          <a:ext cx="5886291" cy="725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Topgrading</a:t>
          </a:r>
          <a:endParaRPr lang="en-US" sz="3100" kern="1200" dirty="0"/>
        </a:p>
      </dsp:txBody>
      <dsp:txXfrm>
        <a:off x="35411" y="2131316"/>
        <a:ext cx="5815469" cy="654577"/>
      </dsp:txXfrm>
    </dsp:sp>
    <dsp:sp modelId="{87AA9DAE-066A-514B-8825-A7F2C12C2B15}">
      <dsp:nvSpPr>
        <dsp:cNvPr id="0" name=""/>
        <dsp:cNvSpPr/>
      </dsp:nvSpPr>
      <dsp:spPr>
        <a:xfrm>
          <a:off x="0" y="2910585"/>
          <a:ext cx="5886291" cy="725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Change the interview schedule</a:t>
          </a:r>
        </a:p>
      </dsp:txBody>
      <dsp:txXfrm>
        <a:off x="35411" y="2945996"/>
        <a:ext cx="5815469" cy="654577"/>
      </dsp:txXfrm>
    </dsp:sp>
    <dsp:sp modelId="{DAB76FCE-24E8-2946-A05E-B42530CB7415}">
      <dsp:nvSpPr>
        <dsp:cNvPr id="0" name=""/>
        <dsp:cNvSpPr/>
      </dsp:nvSpPr>
      <dsp:spPr>
        <a:xfrm>
          <a:off x="0" y="3725265"/>
          <a:ext cx="5886291" cy="725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Change the questions</a:t>
          </a:r>
        </a:p>
      </dsp:txBody>
      <dsp:txXfrm>
        <a:off x="35411" y="3760676"/>
        <a:ext cx="5815469" cy="654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73C0-8678-AA47-9023-185C37159BCA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99D56-73C1-2040-96A2-DF5274ED7E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9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talentboard.org/talent-board-shares-findings-of-2014-candidate-experience-research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areerbuilder.com/share/aboutus/pressreleasesdetail.aspx?sd=5/21/2015&amp;id=pr894&amp;ed=12/31/2015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96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your company, your industry, your required skill sets. Can you fill the needs by hiring soley in Alaska? For how far in the future?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7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HR strategic priorities – ask audience to rank order importance in their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19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Externships 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experiential learning opportunities, similar to internships but generally shorter, provided by partnerships with educational institutions &amp; employers to give students short practical experiences in their field of study.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apprenticeship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(almost) guarantees you a high paying job once you successfully complete the skills learning portion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2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you like to take up this offer?  </a:t>
            </a:r>
          </a:p>
          <a:p>
            <a:r>
              <a:rPr lang="en-US" dirty="0"/>
              <a:t>Marietta OH</a:t>
            </a:r>
          </a:p>
          <a:p>
            <a:r>
              <a:rPr lang="en-US" dirty="0"/>
              <a:t>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let business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 naturally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manage with community at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our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www.taomgt.com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the business objective – a company that will survive is one that has a different objective from today’s. The objective is market driven!</a:t>
            </a:r>
          </a:p>
          <a:p>
            <a:endParaRPr lang="en-US" dirty="0"/>
          </a:p>
          <a:p>
            <a:r>
              <a:rPr lang="en-US" dirty="0"/>
              <a:t>MBASkool.com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28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measure?  These were big in 2010   and here is the direction for 2020. These include effectiveness measures – how many f your new hires stay? How long? How many are promoted within 6 months, 1 year, 3 years? How many of your current hires recruit for you?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10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important? Lead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6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03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your high low and average days for each step?</a:t>
            </a:r>
          </a:p>
          <a:p>
            <a:r>
              <a:rPr lang="en-US" dirty="0"/>
              <a:t>TargetRecruit.blog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98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know your high low and average days for each step?</a:t>
            </a:r>
          </a:p>
          <a:p>
            <a:r>
              <a:rPr lang="en-US" dirty="0"/>
              <a:t>Blog.greathires.co March 13 2017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Research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shows the most common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sources of negative candidates experiences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the following: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details don’t tell the candidate enough information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 process is too long or complicated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“Did you get my application?”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interaction(s) between candidate and the hiring team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 of decision making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“Where do I stand?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 is not mobile friendly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5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51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Metrics that matter – what did the candidate experience?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these to heart…..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48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goal for the HR Strategist</a:t>
            </a:r>
          </a:p>
          <a:p>
            <a:r>
              <a:rPr lang="en-US" dirty="0"/>
              <a:t>Image https://www.pinterest.com/pin/52846995607906323/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50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Revise job descriptions and ads to align with value congruence to have growth of positive corporate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27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45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47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35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http://www.akbizmag.com/Welcome-to-the-2018-Best-of-Alaska-Business-Awards/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73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www.searchcontents.com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64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company’s commitment to social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8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06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13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70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 or schedule?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55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Uniformity, &amp; changed design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597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573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closely at your automation – is is pushing out the human element? That is costly and detrimental to the health of your corporate culture.</a:t>
            </a:r>
          </a:p>
          <a:p>
            <a:r>
              <a:rPr lang="en-US" b="1" dirty="0"/>
              <a:t>AND</a:t>
            </a:r>
            <a:r>
              <a:rPr lang="en-US" dirty="0"/>
              <a:t> to you CSR!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2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your list of strategic planning priorities.  Base line measure and plan for quarterly comparisons. Use new Excel for dashboard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84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67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36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3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Group’s vision is for Alaska’s economy to be driven by Alaskans with relevant credentials to attain individual &amp; collective economic independence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annual conference was March 2018 </a:t>
            </a:r>
          </a:p>
          <a:p>
            <a:endParaRPr lang="en-US" dirty="0"/>
          </a:p>
          <a:p>
            <a:r>
              <a:rPr lang="en-US" dirty="0"/>
              <a:t>explain what “Alaska Can” is, &amp; why this goal is so important, &amp; necessary from early childhood education to post secondary ed – can we grow our own to strengthen our economy? Yes!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25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4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your career &amp; jobs page look on small screens? Have you applied for a job at your company using a mobile phone? TEST IT!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4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66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9D56-73C1-2040-96A2-DF5274ED7E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2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8631" y="1964267"/>
            <a:ext cx="7618971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631" y="4385734"/>
            <a:ext cx="7618971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03082" y="5870577"/>
            <a:ext cx="1616231" cy="377825"/>
          </a:xfrm>
        </p:spPr>
        <p:txBody>
          <a:bodyPr/>
          <a:lstStyle/>
          <a:p>
            <a:fld id="{9AB3A824-1A51-4B26-AD58-A6D8E14F6C04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8632" y="5870577"/>
            <a:ext cx="5242849" cy="377825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0913" y="5870577"/>
            <a:ext cx="556688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0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732865"/>
            <a:ext cx="103632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201" y="932112"/>
            <a:ext cx="9144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299603"/>
            <a:ext cx="103632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109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609603"/>
            <a:ext cx="103631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4343400"/>
            <a:ext cx="103631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052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2395" y="71811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bg1">
                    <a:lumMod val="95000"/>
                  </a:schemeClr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14401" y="275167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bg1">
                    <a:lumMod val="95000"/>
                  </a:schemeClr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154" y="609603"/>
            <a:ext cx="9455063" cy="2743199"/>
          </a:xfrm>
        </p:spPr>
        <p:txBody>
          <a:bodyPr anchor="ctr">
            <a:norm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18229" y="3352800"/>
            <a:ext cx="9168177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355" y="4343400"/>
            <a:ext cx="103632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536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291648"/>
            <a:ext cx="103632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760448"/>
            <a:ext cx="1036320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867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62395" y="71811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bg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41898" y="276802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bg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154" y="609603"/>
            <a:ext cx="9455063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1" y="3886200"/>
            <a:ext cx="103632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775200"/>
            <a:ext cx="103632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385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54" y="609603"/>
            <a:ext cx="103632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254" y="3505200"/>
            <a:ext cx="103632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253" y="4343400"/>
            <a:ext cx="103632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0381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09602"/>
            <a:ext cx="103632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0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305" y="609601"/>
            <a:ext cx="2235495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986912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0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2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3308581"/>
            <a:ext cx="103632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777381"/>
            <a:ext cx="103632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7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42068"/>
            <a:ext cx="508406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8737" y="2142069"/>
            <a:ext cx="5084064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3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307" y="2218267"/>
            <a:ext cx="472080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70201"/>
            <a:ext cx="508406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1493" y="2218267"/>
            <a:ext cx="469130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8736" y="2870201"/>
            <a:ext cx="508406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2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8" y="0"/>
            <a:ext cx="121581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2"/>
            <a:ext cx="103632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0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3C927E-0D25-0B4F-BEA5-3FB97E0B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2"/>
            <a:ext cx="11176000" cy="145626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821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24" y="1557868"/>
            <a:ext cx="3817213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193" y="609601"/>
            <a:ext cx="6170633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624" y="2997201"/>
            <a:ext cx="3817213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4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71" y="1735672"/>
            <a:ext cx="5462939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05600" y="914400"/>
            <a:ext cx="42672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171" y="3107272"/>
            <a:ext cx="5462939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9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2"/>
            <a:ext cx="103632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42069"/>
            <a:ext cx="103632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98283" y="5870577"/>
            <a:ext cx="161623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5870577"/>
            <a:ext cx="798708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16113" y="5870577"/>
            <a:ext cx="556688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4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200" b="1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800" b="1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b="1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b="1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b="1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zippia.com/company/best-companies-in-anchorage-ak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zippia.com/company/best-companies-in-anchorage-ak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7.png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pn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zp.waldenulibrary.org/login?url=https://search.ebscohost.com/login.aspx?direct=true&amp;db=iih&amp;AN=114798869&amp;site=eds-live&amp;scope=sit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1401-F4C6-4241-9C37-C79B06E75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Strong Talent Acquisition Strategy </a:t>
            </a:r>
            <a:br>
              <a:rPr lang="en-US" dirty="0"/>
            </a:br>
            <a:r>
              <a:rPr lang="en-US" dirty="0"/>
              <a:t>in Alaska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94CFE-7B16-B14D-A2C0-D0C30E6C53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Mary M. Rydesky</a:t>
            </a:r>
            <a:br>
              <a:rPr lang="en-US" dirty="0"/>
            </a:br>
            <a:r>
              <a:rPr lang="en-US" dirty="0"/>
              <a:t>transition Management consulting</a:t>
            </a:r>
            <a:br>
              <a:rPr lang="en-US" dirty="0"/>
            </a:br>
            <a:r>
              <a:rPr lang="en-US" dirty="0"/>
              <a:t>September 2018</a:t>
            </a:r>
            <a:br>
              <a:rPr lang="en-US" dirty="0"/>
            </a:br>
            <a:endParaRPr lang="en-US" dirty="0"/>
          </a:p>
          <a:p>
            <a:r>
              <a:rPr lang="en-US" dirty="0"/>
              <a:t>SHRM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C633A-237A-224D-BD79-366E5F73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17" y="660398"/>
            <a:ext cx="3698119" cy="175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5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FC4B6-82AE-E74A-A838-03283CC9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talent acquisition management…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3DE70-C84D-3540-AC43-A12651264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Niche markets:</a:t>
            </a:r>
            <a:r>
              <a:rPr lang="en-US" b="0" dirty="0"/>
              <a:t> specific skills needed</a:t>
            </a:r>
          </a:p>
          <a:p>
            <a:r>
              <a:rPr lang="en-US" dirty="0"/>
              <a:t>Competitive industries: </a:t>
            </a:r>
            <a:r>
              <a:rPr lang="en-US" b="0" dirty="0"/>
              <a:t>skills &amp; dollars ‘talk’</a:t>
            </a:r>
          </a:p>
          <a:p>
            <a:r>
              <a:rPr lang="en-US" dirty="0"/>
              <a:t>Fast-growth companies</a:t>
            </a:r>
            <a:r>
              <a:rPr lang="en-US" b="0" dirty="0"/>
              <a:t>: need strategy to reduce time-to-fill </a:t>
            </a:r>
          </a:p>
          <a:p>
            <a:r>
              <a:rPr lang="en-US" dirty="0"/>
              <a:t>Executive leadership roles</a:t>
            </a:r>
            <a:r>
              <a:rPr lang="en-US" b="0" dirty="0"/>
              <a:t>: succession planning</a:t>
            </a:r>
          </a:p>
          <a:p>
            <a:r>
              <a:rPr lang="en-US" dirty="0"/>
              <a:t>Alaska: limited workforce, required growth</a:t>
            </a:r>
          </a:p>
        </p:txBody>
      </p:sp>
    </p:spTree>
    <p:extLst>
      <p:ext uri="{BB962C8B-B14F-4D97-AF65-F5344CB8AC3E}">
        <p14:creationId xmlns:p14="http://schemas.microsoft.com/office/powerpoint/2010/main" val="1289113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FC4B6-82AE-E74A-A838-03283CC9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talent acquisition management…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3DE70-C84D-3540-AC43-A12651264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talent pool (Alaska Can!)</a:t>
            </a:r>
          </a:p>
          <a:p>
            <a:r>
              <a:rPr lang="en-US" dirty="0"/>
              <a:t>Project company needs 5 – 7 years out</a:t>
            </a:r>
          </a:p>
          <a:p>
            <a:r>
              <a:rPr lang="en-US" dirty="0"/>
              <a:t>Keep &amp; study the right metrics</a:t>
            </a:r>
          </a:p>
          <a:p>
            <a:r>
              <a:rPr lang="en-US" dirty="0"/>
              <a:t>Balance mission &amp; metrics</a:t>
            </a:r>
          </a:p>
          <a:p>
            <a:r>
              <a:rPr lang="en-US" dirty="0"/>
              <a:t>Promote brand</a:t>
            </a:r>
          </a:p>
          <a:p>
            <a:r>
              <a:rPr lang="en-US" dirty="0"/>
              <a:t>Hire differently</a:t>
            </a:r>
          </a:p>
        </p:txBody>
      </p:sp>
    </p:spTree>
    <p:extLst>
      <p:ext uri="{BB962C8B-B14F-4D97-AF65-F5344CB8AC3E}">
        <p14:creationId xmlns:p14="http://schemas.microsoft.com/office/powerpoint/2010/main" val="262446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3CF6-0C02-5F41-AC9D-2F1E82C7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/>
              <a:t>Create a talent pool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1B71-2675-5247-BDB7-A2073048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3649133"/>
          </a:xfrm>
        </p:spPr>
        <p:txBody>
          <a:bodyPr>
            <a:normAutofit/>
          </a:bodyPr>
          <a:lstStyle/>
          <a:p>
            <a:r>
              <a:rPr lang="en-US" dirty="0"/>
              <a:t>Job shadowing through school partnerships</a:t>
            </a:r>
          </a:p>
          <a:p>
            <a:r>
              <a:rPr lang="en-US" dirty="0"/>
              <a:t>Externships</a:t>
            </a:r>
          </a:p>
          <a:p>
            <a:r>
              <a:rPr lang="en-US" dirty="0"/>
              <a:t>Apprenticeships</a:t>
            </a:r>
          </a:p>
          <a:p>
            <a:r>
              <a:rPr lang="en-US" dirty="0"/>
              <a:t>Career ladders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515CD-4A12-5E48-BC47-C5579C10C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85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9A9-42B2-EB43-BEF8-978A2DB3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08858"/>
            <a:ext cx="10363200" cy="1456267"/>
          </a:xfrm>
        </p:spPr>
        <p:txBody>
          <a:bodyPr/>
          <a:lstStyle/>
          <a:p>
            <a:r>
              <a:rPr lang="en-US" dirty="0"/>
              <a:t>HR DEPT. Internship – Tao Mgt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25FB5-B01A-EF48-B92E-4693CFDA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47058"/>
            <a:ext cx="11049000" cy="55843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MT"/>
              </a:rPr>
              <a:t>Our training program is accredited at many Universities, 3-6 months in length, &amp; unpaid.   During this program, you will learn how to CrowdSource employees &amp; work in an Agile environment using Office 365 &amp; our own software known as FocusPass.  We specialize in having employees contribute in wiki-style using resources such as Sharepoint, Microsoft Teams, &amp; GitHub.   This means we have no huge office.  We have a lot of remote employees all over the world &amp; then also own a few live/work houses where we dance, play, eat healthy, do yoga, &amp; do work together.  </a:t>
            </a:r>
            <a:br>
              <a:rPr lang="en-US" sz="1800" dirty="0">
                <a:latin typeface="ArialMT"/>
              </a:rPr>
            </a:br>
            <a:br>
              <a:rPr lang="en-US" sz="1800" dirty="0">
                <a:latin typeface="ArialMT"/>
              </a:rPr>
            </a:br>
            <a:r>
              <a:rPr lang="en-US" sz="1800" dirty="0">
                <a:latin typeface="ArialMT"/>
              </a:rPr>
              <a:t>You can work with us 100% online or you may choose to stay in our live/work houses for a room &amp; boarding fee. Your HR Experience will involve interviewing, motivating, &amp; even help automating our HR process. You can also get involved on our Artificial Intelligence HR software, our FocusPass employee training software, or other aspects such as compliance, I-9 verification, &amp; HR workflows.</a:t>
            </a:r>
            <a:br>
              <a:rPr lang="en-US" sz="1800" dirty="0">
                <a:latin typeface="ArialMT"/>
              </a:rPr>
            </a:br>
            <a:br>
              <a:rPr lang="en-US" sz="1800" dirty="0">
                <a:latin typeface="ArialMT"/>
              </a:rPr>
            </a:br>
            <a:r>
              <a:rPr lang="en-US" sz="1800" dirty="0">
                <a:latin typeface="ArialMT"/>
              </a:rPr>
              <a:t>We spend quality time with students that are open minded, well rounded people, who find solutions, &amp; are able to manage their tasks online. We have over a million clients nationwide &amp; are experts in web design, iphone app development, book &amp; magazine publication, dancing, physical fitness, fashion design, &amp; creative branding, to name a few.  You will find creative ways to fill these roles, retain existing members, &amp; provide tools &amp; services to our staff or members. Each HR intern has a unique career path &amp; we desire you to find your own passion within our organization.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3090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3BF4-943A-144F-90DC-D411EC95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Project future company needs </a:t>
            </a:r>
            <a:br>
              <a:rPr lang="en-US" dirty="0"/>
            </a:br>
            <a:r>
              <a:rPr lang="en-US" dirty="0"/>
              <a:t>5 – 7 years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FFB17-C841-2843-9CE0-DAAF091E0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643462"/>
            <a:ext cx="5821136" cy="577638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3EF91-C61F-984F-AE2F-648B4F5EA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825450" cy="39722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Are you at the C-suite table?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Connect strategic plans to the HR plan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Gain support for long-term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/>
              <a:t>(rather than on-demand hiring)</a:t>
            </a:r>
          </a:p>
        </p:txBody>
      </p:sp>
    </p:spTree>
    <p:extLst>
      <p:ext uri="{BB962C8B-B14F-4D97-AF65-F5344CB8AC3E}">
        <p14:creationId xmlns:p14="http://schemas.microsoft.com/office/powerpoint/2010/main" val="354695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F66-6545-2B47-9210-F3CB4E6C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metrics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3965A-2B6C-A649-8D9E-6C50FE1E5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1200" y="1730830"/>
            <a:ext cx="5102036" cy="4237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8C8EB-6D5F-434C-877E-7C89F19C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730830"/>
            <a:ext cx="5143500" cy="42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6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8285-1460-484B-BF4F-1A3F2E14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Dashboards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59807EB-4369-754B-8F9E-6C52F1B43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4" y="846937"/>
            <a:ext cx="6897878" cy="517340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2573A9-6056-4B9F-B65B-76CE1B34D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Measure the right thing</a:t>
            </a:r>
          </a:p>
          <a:p>
            <a:pPr marL="0" indent="0">
              <a:buNone/>
            </a:pPr>
            <a:r>
              <a:rPr lang="en-US" dirty="0"/>
              <a:t>Measure it in real time</a:t>
            </a:r>
          </a:p>
          <a:p>
            <a:pPr marL="0" indent="0">
              <a:buNone/>
            </a:pPr>
            <a:r>
              <a:rPr lang="en-US" dirty="0"/>
              <a:t>Make it visual</a:t>
            </a:r>
          </a:p>
        </p:txBody>
      </p:sp>
    </p:spTree>
    <p:extLst>
      <p:ext uri="{BB962C8B-B14F-4D97-AF65-F5344CB8AC3E}">
        <p14:creationId xmlns:p14="http://schemas.microsoft.com/office/powerpoint/2010/main" val="2044883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147-B2D9-2647-8AB5-C1C07255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companies select the top 20% of candidates based on a scientific assessment, they realize 41% less absenteeism, 70% fewer safety incidents, 59% less turnover, 10% higher customer metrics, 17% higher productivity &amp; 21% higher profitability…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AC729-9CB0-8E4F-9FAE-4E37CBA26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algn="r"/>
            <a:r>
              <a:rPr lang="en-US" sz="2000" dirty="0"/>
              <a:t>--Gallup, 2016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D8506-72B3-7B4F-B130-C75737CF5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Hickman, A., &amp; Campbell, K. (2016). Manager Bias in Hiring: The Fix. </a:t>
            </a:r>
            <a:r>
              <a:rPr lang="en-US" i="1" dirty="0"/>
              <a:t>Gallup Business Journal</a:t>
            </a:r>
            <a:r>
              <a:rPr lang="en-US" dirty="0"/>
              <a:t>, 1–1.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6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CBF6-FC7E-B34C-B533-3217222F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941" y="1346853"/>
            <a:ext cx="3817213" cy="1439332"/>
          </a:xfrm>
        </p:spPr>
        <p:txBody>
          <a:bodyPr>
            <a:noAutofit/>
          </a:bodyPr>
          <a:lstStyle/>
          <a:p>
            <a:r>
              <a:rPr lang="en-US" sz="3600" dirty="0"/>
              <a:t>What About the company experience?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75353-DDB8-674D-999F-392477963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78" y="556847"/>
            <a:ext cx="6170633" cy="518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3BF4C-4F4C-C84D-BF63-FA68BA643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78" y="529493"/>
            <a:ext cx="6284182" cy="55422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FC6E-8FDA-BE46-BDE1-97FF6AB47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1941" y="2944447"/>
            <a:ext cx="3817213" cy="1845735"/>
          </a:xfrm>
        </p:spPr>
        <p:txBody>
          <a:bodyPr/>
          <a:lstStyle/>
          <a:p>
            <a:r>
              <a:rPr lang="en-US" dirty="0"/>
              <a:t>Time to Hire</a:t>
            </a:r>
          </a:p>
          <a:p>
            <a:r>
              <a:rPr lang="en-US" dirty="0"/>
              <a:t>Retention of Talent</a:t>
            </a:r>
          </a:p>
          <a:p>
            <a:r>
              <a:rPr lang="en-US" dirty="0"/>
              <a:t>Time to Promotion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5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CBF6-FC7E-B34C-B533-3217222F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941" y="1346853"/>
            <a:ext cx="3817213" cy="1439332"/>
          </a:xfrm>
        </p:spPr>
        <p:txBody>
          <a:bodyPr>
            <a:noAutofit/>
          </a:bodyPr>
          <a:lstStyle/>
          <a:p>
            <a:r>
              <a:rPr lang="en-US" sz="3600" dirty="0"/>
              <a:t>What About the candidate experience?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6768CA-E40D-0845-98AC-1EC3EC6FD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8201" y="228600"/>
            <a:ext cx="6545391" cy="61874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7FC6E-8FDA-BE46-BDE1-97FF6AB47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1941" y="2944447"/>
            <a:ext cx="4128084" cy="327061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Poor communication</a:t>
            </a:r>
          </a:p>
          <a:p>
            <a:r>
              <a:rPr lang="en-US" sz="2800" dirty="0"/>
              <a:t>Automated communication</a:t>
            </a:r>
          </a:p>
          <a:p>
            <a:r>
              <a:rPr lang="en-US" sz="2800" dirty="0"/>
              <a:t>Slow</a:t>
            </a:r>
          </a:p>
          <a:p>
            <a:r>
              <a:rPr lang="en-US" sz="2800" dirty="0"/>
              <a:t>Bad process</a:t>
            </a:r>
          </a:p>
          <a:p>
            <a:r>
              <a:rPr lang="en-US" sz="2800" dirty="0"/>
              <a:t>Awkward technology</a:t>
            </a:r>
          </a:p>
          <a:p>
            <a:r>
              <a:rPr lang="en-US" sz="2800" dirty="0"/>
              <a:t>Insufficient job details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73B2-5EEA-2F44-A74C-03608754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BEE40-F014-9049-88A3-194DF0377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0700" indent="-504825">
              <a:buNone/>
            </a:pPr>
            <a:r>
              <a:rPr lang="en-US" b="0" dirty="0"/>
              <a:t>1. Define talent acquisition management &amp; its 			    metrics for organization leaders </a:t>
            </a:r>
          </a:p>
          <a:p>
            <a:pPr marL="520700" indent="-504825">
              <a:buNone/>
            </a:pPr>
            <a:r>
              <a:rPr lang="en-US" b="0" dirty="0"/>
              <a:t>2. Understand how to build &amp; execute an employer brand strategy </a:t>
            </a:r>
          </a:p>
          <a:p>
            <a:pPr marL="520700" indent="-504825">
              <a:buNone/>
            </a:pPr>
            <a:r>
              <a:rPr lang="en-US" b="0" dirty="0"/>
              <a:t>3. Create an improved candidate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40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165C-C8E9-D94E-B5A4-58355BDF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Metrics for the candidate experience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A08BC4-42FD-4943-91C8-CF0CC034A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398580"/>
            <a:ext cx="4002936" cy="36379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Start to end time</a:t>
            </a:r>
          </a:p>
          <a:p>
            <a:pPr marL="0" indent="0">
              <a:buNone/>
            </a:pPr>
            <a:r>
              <a:rPr lang="en-US" dirty="0"/>
              <a:t>Time per step</a:t>
            </a:r>
          </a:p>
          <a:p>
            <a:pPr marL="0" indent="0">
              <a:buNone/>
            </a:pPr>
            <a:r>
              <a:rPr lang="en-US" dirty="0"/>
              <a:t>Communications per step</a:t>
            </a:r>
          </a:p>
          <a:p>
            <a:pPr marL="0" indent="0">
              <a:buNone/>
            </a:pPr>
            <a:r>
              <a:rPr lang="en-US" dirty="0"/>
              <a:t>Pre-employment acculturation events</a:t>
            </a:r>
          </a:p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DBA8522-CFAF-D24D-A32A-2726F6A72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542" y="1025013"/>
            <a:ext cx="6317314" cy="583298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31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08B2-4F38-FF4A-9211-EDC661E0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Balance  OF mission (and values) with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EB6E9-6BCD-7A46-A0AB-8CDB77556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42069"/>
            <a:ext cx="11085096" cy="36491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best talent has multiple opportunities (do not delay!)</a:t>
            </a:r>
          </a:p>
          <a:p>
            <a:pPr marL="0" indent="0">
              <a:buNone/>
            </a:pPr>
            <a:r>
              <a:rPr lang="en-US" dirty="0"/>
              <a:t>Offer a career growth opportunity (not just KSA lists)</a:t>
            </a:r>
          </a:p>
          <a:p>
            <a:pPr marL="0" indent="0">
              <a:buNone/>
            </a:pPr>
            <a:r>
              <a:rPr lang="en-US" dirty="0"/>
              <a:t>KPO-based interviewing finds ‘fit’ with mission</a:t>
            </a:r>
          </a:p>
          <a:p>
            <a:pPr marL="0" indent="0">
              <a:buNone/>
            </a:pPr>
            <a:r>
              <a:rPr lang="en-US" dirty="0"/>
              <a:t>Hire for potential over skills</a:t>
            </a:r>
          </a:p>
          <a:p>
            <a:pPr marL="0" indent="0">
              <a:buNone/>
            </a:pPr>
            <a:r>
              <a:rPr lang="en-US" dirty="0"/>
              <a:t>Convert applicants into acquaintances before making offers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0D91F-BA85-9A4E-A633-6BA39902BF97}"/>
              </a:ext>
            </a:extLst>
          </p:cNvPr>
          <p:cNvSpPr txBox="1"/>
          <p:nvPr/>
        </p:nvSpPr>
        <p:spPr>
          <a:xfrm>
            <a:off x="8801099" y="5767391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--Lou Adler, 2018 Sep 4</a:t>
            </a:r>
          </a:p>
        </p:txBody>
      </p:sp>
    </p:spTree>
    <p:extLst>
      <p:ext uri="{BB962C8B-B14F-4D97-AF65-F5344CB8AC3E}">
        <p14:creationId xmlns:p14="http://schemas.microsoft.com/office/powerpoint/2010/main" val="3452890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CD61-F651-E74C-A3A4-93918A34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Mission &amp; Margin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5AAD165-A5D8-B943-9AEF-A444843FED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16B63-AD96-7841-825F-5374BFFF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Balance of purpose (heart) &amp; metrics (measures of profitability)</a:t>
            </a:r>
          </a:p>
        </p:txBody>
      </p:sp>
    </p:spTree>
    <p:extLst>
      <p:ext uri="{BB962C8B-B14F-4D97-AF65-F5344CB8AC3E}">
        <p14:creationId xmlns:p14="http://schemas.microsoft.com/office/powerpoint/2010/main" val="2113052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43B024-ED1D-2848-ACC5-408544E0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Value congruence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E30099-44B8-4E42-8419-075ACB0B4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335" y="1807959"/>
            <a:ext cx="6282266" cy="39832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400" b="0" dirty="0"/>
              <a:t>Alignment between the value hierarchy of    </a:t>
            </a:r>
            <a:br>
              <a:rPr lang="en-US" sz="2400" b="0" dirty="0"/>
            </a:br>
            <a:r>
              <a:rPr lang="en-US" sz="2400" b="0" dirty="0"/>
              <a:t> individuals &amp; the organization</a:t>
            </a:r>
          </a:p>
          <a:p>
            <a:pPr>
              <a:buFont typeface="Arial"/>
              <a:buChar char="•"/>
            </a:pPr>
            <a:r>
              <a:rPr lang="en-US" sz="2400" b="0" dirty="0"/>
              <a:t>Stronger culture</a:t>
            </a:r>
          </a:p>
          <a:p>
            <a:pPr>
              <a:buFont typeface="Arial"/>
              <a:buChar char="•"/>
            </a:pPr>
            <a:r>
              <a:rPr lang="en-US" sz="2400" b="0" dirty="0"/>
              <a:t>CSR commitment</a:t>
            </a:r>
          </a:p>
          <a:p>
            <a:pPr>
              <a:buFont typeface="Arial"/>
              <a:buChar char="•"/>
            </a:pPr>
            <a:r>
              <a:rPr lang="en-US" sz="2400" b="0" dirty="0"/>
              <a:t>Better leadership decisions (values driven)</a:t>
            </a:r>
          </a:p>
          <a:p>
            <a:pPr>
              <a:buFont typeface="Arial"/>
              <a:buChar char="•"/>
            </a:pPr>
            <a:r>
              <a:rPr lang="en-US" sz="2400" b="0" dirty="0"/>
              <a:t>Better talent acquisition, lower attrition</a:t>
            </a:r>
          </a:p>
          <a:p>
            <a:pPr>
              <a:buFont typeface="Arial"/>
              <a:buChar char="•"/>
            </a:pPr>
            <a:r>
              <a:rPr lang="en-US" sz="2400" b="0" dirty="0"/>
              <a:t>Greater job satisfaction (P-E Fit)</a:t>
            </a:r>
          </a:p>
          <a:p>
            <a:pPr>
              <a:buFont typeface="Arial"/>
              <a:buChar char="•"/>
            </a:pPr>
            <a:r>
              <a:rPr lang="en-US" b="0" dirty="0"/>
              <a:t> </a:t>
            </a: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80CACDA-ABF9-BF4B-932F-E55ED50977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936" y="990600"/>
            <a:ext cx="3445714" cy="48005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12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83B8-0FD8-A34D-AD63-A8DD945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Promote brand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9E05A-BC21-624C-ABA9-522A4B793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1773740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is your organization ‘known’?</a:t>
            </a:r>
          </a:p>
          <a:p>
            <a:pPr marL="0" indent="0">
              <a:buNone/>
            </a:pPr>
            <a:r>
              <a:rPr lang="en-US" dirty="0"/>
              <a:t>How does your organization want to be known?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06496-0869-4D4F-9226-66A2FB552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752" y="1448378"/>
            <a:ext cx="6095593" cy="379901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06FF4-C6D7-354A-B9BD-E284EEFAB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40" y="5411675"/>
            <a:ext cx="10033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78BF-DD37-6343-9517-930DA8D6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 is sellable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AF088-A892-EF47-A543-A999C96964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“Best Workplace In…”</a:t>
            </a:r>
          </a:p>
          <a:p>
            <a:r>
              <a:rPr lang="en-US" dirty="0"/>
              <a:t>Safe place to work</a:t>
            </a:r>
          </a:p>
          <a:p>
            <a:r>
              <a:rPr lang="en-US" dirty="0"/>
              <a:t>Just &amp; fair</a:t>
            </a:r>
          </a:p>
          <a:p>
            <a:r>
              <a:rPr lang="en-US" dirty="0"/>
              <a:t>Supports community</a:t>
            </a:r>
          </a:p>
          <a:p>
            <a:r>
              <a:rPr lang="en-US" dirty="0"/>
              <a:t>Leaders are trusted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D457E9-0DA5-A04C-82E2-C6B38F1FA3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689" y="2142068"/>
            <a:ext cx="6576098" cy="3358516"/>
          </a:xfrm>
        </p:spPr>
      </p:pic>
      <p:sp>
        <p:nvSpPr>
          <p:cNvPr id="7" name="Diamond 6">
            <a:hlinkClick r:id="rId4"/>
            <a:extLst>
              <a:ext uri="{FF2B5EF4-FFF2-40B4-BE49-F238E27FC236}">
                <a16:creationId xmlns:a16="http://schemas.microsoft.com/office/drawing/2014/main" id="{9F93FD50-05D0-2D4C-A5B2-6C393CD06E35}"/>
              </a:ext>
            </a:extLst>
          </p:cNvPr>
          <p:cNvSpPr/>
          <p:nvPr/>
        </p:nvSpPr>
        <p:spPr>
          <a:xfrm>
            <a:off x="9988062" y="3821326"/>
            <a:ext cx="826476" cy="92652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3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78BF-DD37-6343-9517-930DA8D6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 is sellable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AF088-A892-EF47-A543-A999C96964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“Best Workplace In…”</a:t>
            </a:r>
          </a:p>
          <a:p>
            <a:r>
              <a:rPr lang="en-US" dirty="0"/>
              <a:t>Safe place to work</a:t>
            </a:r>
          </a:p>
          <a:p>
            <a:r>
              <a:rPr lang="en-US" dirty="0"/>
              <a:t>Just &amp; fair</a:t>
            </a:r>
          </a:p>
          <a:p>
            <a:r>
              <a:rPr lang="en-US" dirty="0"/>
              <a:t>Supports community</a:t>
            </a:r>
          </a:p>
          <a:p>
            <a:r>
              <a:rPr lang="en-US" dirty="0"/>
              <a:t>Leaders are trusted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D457E9-0DA5-A04C-82E2-C6B38F1FA3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689" y="2142068"/>
            <a:ext cx="6576098" cy="3358516"/>
          </a:xfrm>
        </p:spPr>
      </p:pic>
      <p:sp>
        <p:nvSpPr>
          <p:cNvPr id="7" name="Diamond 6">
            <a:hlinkClick r:id="rId4"/>
            <a:extLst>
              <a:ext uri="{FF2B5EF4-FFF2-40B4-BE49-F238E27FC236}">
                <a16:creationId xmlns:a16="http://schemas.microsoft.com/office/drawing/2014/main" id="{9F93FD50-05D0-2D4C-A5B2-6C393CD06E35}"/>
              </a:ext>
            </a:extLst>
          </p:cNvPr>
          <p:cNvSpPr/>
          <p:nvPr/>
        </p:nvSpPr>
        <p:spPr>
          <a:xfrm>
            <a:off x="9988062" y="3821326"/>
            <a:ext cx="826476" cy="92652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07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9EC5-2704-2448-8574-046639B9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your company showing up?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97D51-9E72-7243-BFAD-F3493ED4DB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30505" y="2404269"/>
            <a:ext cx="2298700" cy="31242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B2AC11-AFCE-4C43-AEF4-76968A24F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90419" y="2975769"/>
            <a:ext cx="5080000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84308-EDC6-B149-9159-CFF3BE4D2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129" y="3258553"/>
            <a:ext cx="2069766" cy="3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5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5654-0E6F-5F45-8DC0-D7C722871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87ED-ACFF-734E-BBBF-5C2CEE634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2766908"/>
            <a:ext cx="5084064" cy="36491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Glassdoor.com</a:t>
            </a:r>
            <a:br>
              <a:rPr lang="en-US" dirty="0"/>
            </a:br>
            <a:r>
              <a:rPr lang="en-US" dirty="0"/>
              <a:t>Zippia.com </a:t>
            </a:r>
            <a:br>
              <a:rPr lang="en-US" dirty="0"/>
            </a:br>
            <a:r>
              <a:rPr lang="en-US" dirty="0"/>
              <a:t>LinkedIn.com</a:t>
            </a:r>
            <a:br>
              <a:rPr lang="en-US" dirty="0"/>
            </a:br>
            <a:r>
              <a:rPr lang="en-US" dirty="0"/>
              <a:t>Niche.com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E87E4-4A27-DA4D-B328-BEC974A2F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8737" y="2766909"/>
            <a:ext cx="5084064" cy="3649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Alaska Business Monthly</a:t>
            </a:r>
          </a:p>
          <a:p>
            <a:pPr marL="0" indent="0">
              <a:buNone/>
            </a:pPr>
            <a:r>
              <a:rPr lang="en-US" dirty="0"/>
              <a:t>Anchorage Press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1863C-715D-8A40-B2DC-4F13A20D4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87" y="141395"/>
            <a:ext cx="8043683" cy="31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2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60FFF-1509-A440-B285-EA6C1CE4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Brand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DBA6D-B6C1-694B-8726-851BFEA06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CSR affects</a:t>
            </a:r>
          </a:p>
          <a:p>
            <a:pPr marL="0" indent="0">
              <a:buNone/>
            </a:pPr>
            <a:r>
              <a:rPr lang="en-US" dirty="0"/>
              <a:t>Community</a:t>
            </a:r>
          </a:p>
          <a:p>
            <a:pPr marL="0" indent="0">
              <a:buNone/>
            </a:pPr>
            <a:r>
              <a:rPr lang="en-US" dirty="0"/>
              <a:t>Candidates</a:t>
            </a:r>
          </a:p>
          <a:p>
            <a:pPr marL="0" indent="0">
              <a:buNone/>
            </a:pPr>
            <a:r>
              <a:rPr lang="en-US" dirty="0"/>
              <a:t>Employees</a:t>
            </a:r>
          </a:p>
          <a:p>
            <a:pPr marL="0" indent="0">
              <a:buNone/>
            </a:pPr>
            <a:r>
              <a:rPr lang="en-US" dirty="0"/>
              <a:t>Contractors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3198DC5-D15A-A54A-9484-AD4061286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7" r="8317" b="4232"/>
          <a:stretch/>
        </p:blipFill>
        <p:spPr>
          <a:xfrm>
            <a:off x="5289752" y="973012"/>
            <a:ext cx="6095593" cy="47497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29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BB89-6119-3940-9340-CE40893B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a Strong Talent Acquisition Strategy </a:t>
            </a:r>
            <a:br>
              <a:rPr lang="en-US" dirty="0"/>
            </a:br>
            <a:r>
              <a:rPr lang="en-US" dirty="0"/>
              <a:t>in Alaska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A7E23-52C3-9C4F-8F4A-5D62D0087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dirty="0"/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37C7B-4650-0B4D-B5D9-99D615EDAB4F}"/>
              </a:ext>
            </a:extLst>
          </p:cNvPr>
          <p:cNvSpPr txBox="1"/>
          <p:nvPr/>
        </p:nvSpPr>
        <p:spPr>
          <a:xfrm>
            <a:off x="2373982" y="2778369"/>
            <a:ext cx="6834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Recruiting &amp; hiring are changing</a:t>
            </a:r>
          </a:p>
        </p:txBody>
      </p:sp>
    </p:spTree>
    <p:extLst>
      <p:ext uri="{BB962C8B-B14F-4D97-AF65-F5344CB8AC3E}">
        <p14:creationId xmlns:p14="http://schemas.microsoft.com/office/powerpoint/2010/main" val="1995075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D83B8-0FD8-A34D-AD63-A8DD945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Hire differently: 15 ideas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2463CE-EC94-4FB5-BAB1-3612C5FA00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552259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0247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D83B8-0FD8-A34D-AD63-A8DD945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Hire differently: 15 ideas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2463CE-EC94-4FB5-BAB1-3612C5FA00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071411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71238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D83B8-0FD8-A34D-AD63-A8DD945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Hire differently: 15 ideas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2463CE-EC94-4FB5-BAB1-3612C5FA00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002988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17999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1871-017A-E347-B2F8-3ABF4F89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Interview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E8C8D-C3BC-0E48-A8EC-344B22515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interview</a:t>
            </a:r>
          </a:p>
          <a:p>
            <a:r>
              <a:rPr lang="en-US" dirty="0"/>
              <a:t>Group interview</a:t>
            </a:r>
          </a:p>
          <a:p>
            <a:r>
              <a:rPr lang="en-US" dirty="0"/>
              <a:t>Personal interview</a:t>
            </a:r>
          </a:p>
          <a:p>
            <a:r>
              <a:rPr lang="en-US" dirty="0"/>
              <a:t>Interview BY candidate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C7E17-E087-2B4D-B02A-6D0BCA081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624" y="2997200"/>
            <a:ext cx="4192569" cy="1845735"/>
          </a:xfrm>
        </p:spPr>
        <p:txBody>
          <a:bodyPr/>
          <a:lstStyle/>
          <a:p>
            <a:r>
              <a:rPr lang="en-US" sz="3200" dirty="0"/>
              <a:t>Relationship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21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1871-017A-E347-B2F8-3ABF4F89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Interview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E8C8D-C3BC-0E48-A8EC-344B22515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Coach the first question</a:t>
            </a:r>
          </a:p>
          <a:p>
            <a:r>
              <a:rPr lang="en-US" dirty="0"/>
              <a:t>Ending question</a:t>
            </a:r>
          </a:p>
          <a:p>
            <a:r>
              <a:rPr lang="en-US" dirty="0"/>
              <a:t>Personal interview</a:t>
            </a:r>
          </a:p>
          <a:p>
            <a:r>
              <a:rPr lang="en-US" dirty="0"/>
              <a:t>Interview BY candidate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C7E17-E087-2B4D-B02A-6D0BCA081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Value Congruence</a:t>
            </a:r>
          </a:p>
        </p:txBody>
      </p:sp>
    </p:spTree>
    <p:extLst>
      <p:ext uri="{BB962C8B-B14F-4D97-AF65-F5344CB8AC3E}">
        <p14:creationId xmlns:p14="http://schemas.microsoft.com/office/powerpoint/2010/main" val="1880428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45FB-5B77-C047-8228-18FB7E80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24" y="1557868"/>
            <a:ext cx="5230061" cy="1439332"/>
          </a:xfrm>
        </p:spPr>
        <p:txBody>
          <a:bodyPr>
            <a:noAutofit/>
          </a:bodyPr>
          <a:lstStyle/>
          <a:p>
            <a:r>
              <a:rPr lang="en-US" sz="3600" dirty="0"/>
              <a:t>Metrics…</a:t>
            </a:r>
            <a:br>
              <a:rPr lang="en-US" sz="3600" dirty="0"/>
            </a:br>
            <a:r>
              <a:rPr lang="en-US" sz="3600" dirty="0"/>
              <a:t>But What is the Candidate Experience?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B2BCE-4CFC-7443-A5E4-09EF37EDB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685" y="627186"/>
            <a:ext cx="6170633" cy="5181600"/>
          </a:xfrm>
        </p:spPr>
        <p:txBody>
          <a:bodyPr/>
          <a:lstStyle/>
          <a:p>
            <a:r>
              <a:rPr lang="en-US" b="0" dirty="0"/>
              <a:t>Pre-candidate Experience</a:t>
            </a:r>
          </a:p>
          <a:p>
            <a:r>
              <a:rPr lang="en-US" b="0" dirty="0"/>
              <a:t>Application Completion</a:t>
            </a:r>
          </a:p>
          <a:p>
            <a:r>
              <a:rPr lang="en-US" b="0" dirty="0"/>
              <a:t>Candidate Readiness</a:t>
            </a:r>
          </a:p>
          <a:p>
            <a:r>
              <a:rPr lang="en-US" b="0" dirty="0"/>
              <a:t>Recruiter Response Times</a:t>
            </a:r>
          </a:p>
          <a:p>
            <a:r>
              <a:rPr lang="en-US" b="0" dirty="0"/>
              <a:t>Offer Acceptance Rates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17A1A-9C9A-B84A-B00B-4B9AB3914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A8AAB-841C-AB4B-9F1F-212EEA38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4" y="2997200"/>
            <a:ext cx="5023176" cy="333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06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73B2-5EEA-2F44-A74C-03608754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 dirty="0"/>
              <a:t>What Will you do now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BEE40-F014-9049-88A3-194DF0377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pPr marL="15875" indent="0">
              <a:buNone/>
            </a:pPr>
            <a:r>
              <a:rPr lang="en-US" b="0" dirty="0"/>
              <a:t>Talent acquisition management &amp; metrics</a:t>
            </a:r>
          </a:p>
          <a:p>
            <a:pPr marL="15875" indent="0">
              <a:buNone/>
            </a:pPr>
            <a:r>
              <a:rPr lang="en-US" b="0" dirty="0"/>
              <a:t>Brand strategy development &amp; use</a:t>
            </a:r>
          </a:p>
          <a:p>
            <a:pPr marL="15875" indent="0">
              <a:buNone/>
            </a:pPr>
            <a:r>
              <a:rPr lang="en-US" b="0" dirty="0"/>
              <a:t>Improved candidate experience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E1021-2D9E-1A43-87E5-A177DCA97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50" y="2545374"/>
            <a:ext cx="5447070" cy="305035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49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BD9C59-18C6-E245-BECA-833D20BF3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292" y="2065869"/>
            <a:ext cx="3501292" cy="35012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B2D07-DD56-3840-8819-5A3D32CCE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292" y="2065869"/>
            <a:ext cx="3501292" cy="3501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28036-D14F-D84B-BF28-7C7DE040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2637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64D21-C399-B343-A67A-6B35AC948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33D08-BC0B-F94B-AD41-072D8C4E0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dirty="0"/>
              <a:t>  Please visit www.transitionmanagement.us </a:t>
            </a:r>
          </a:p>
          <a:p>
            <a:pPr marL="0" indent="0">
              <a:buNone/>
            </a:pPr>
            <a:r>
              <a:rPr lang="en-US" dirty="0"/>
              <a:t>	          brochure &amp; registration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07538-EC7B-7D4B-B23B-BB644526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36" y="1754718"/>
            <a:ext cx="8716963" cy="21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8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0C866-CEED-9744-9361-1E67E8D8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Mary M. Rydesky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C0F31-3A3C-C444-930A-0382163F9AB1}"/>
              </a:ext>
            </a:extLst>
          </p:cNvPr>
          <p:cNvSpPr txBox="1"/>
          <p:nvPr/>
        </p:nvSpPr>
        <p:spPr>
          <a:xfrm>
            <a:off x="609600" y="1794935"/>
            <a:ext cx="109558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As a professional manager of training &amp; an educator, </a:t>
            </a:r>
            <a:r>
              <a:rPr lang="en-US" sz="2400" b="1" i="1" dirty="0">
                <a:solidFill>
                  <a:schemeClr val="bg1"/>
                </a:solidFill>
              </a:rPr>
              <a:t>Mary Rydesky </a:t>
            </a:r>
            <a:r>
              <a:rPr lang="en-US" sz="2400" i="1" dirty="0">
                <a:solidFill>
                  <a:schemeClr val="bg1"/>
                </a:solidFill>
              </a:rPr>
              <a:t>combines practical experience with MBA theory. Her background in HR, IT services, &amp; administration of learning management has centered on one theme: HR functions &amp; especially training must have a </a:t>
            </a:r>
            <a:r>
              <a:rPr lang="en-US" sz="2400" b="1" i="1" dirty="0">
                <a:solidFill>
                  <a:schemeClr val="bg1"/>
                </a:solidFill>
              </a:rPr>
              <a:t>measurable impact on behavior </a:t>
            </a:r>
            <a:r>
              <a:rPr lang="en-US" sz="2400" i="1" dirty="0">
                <a:solidFill>
                  <a:schemeClr val="bg1"/>
                </a:solidFill>
              </a:rPr>
              <a:t>to be worth the time &amp; cost. </a:t>
            </a:r>
            <a:br>
              <a:rPr lang="en-US" sz="2400" i="1" dirty="0">
                <a:solidFill>
                  <a:schemeClr val="bg1"/>
                </a:solidFill>
              </a:rPr>
            </a:br>
            <a:br>
              <a:rPr lang="en-US" sz="2400" i="1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She serves on the board of the AK Statewide Trainers &amp; Developers &amp; is a member of the Association for Training &amp; Development &amp; National Career Development Association.  She heads Transition Management. She holds a BA in Communications, Arts, &amp; Education, a Masters in Library &amp; Information Science, &amp; an MBA. She is researching trust in the workplace for her doctoral research in HR Management.                 mrydesky@transitionmanagement.us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1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BBCC-7ABD-A847-A0E6-65F58F13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 dirty="0"/>
              <a:t>Alaska’s Jobs &amp; Workforce Require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1C81-437A-AF48-9DB5-BD11513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0" dirty="0"/>
              <a:t>“need to increase the percentage of working-age Alaskans who hold postsecondary credentials – from apprenticeship or certificate completion to advanced degrees – to 65% by the year 2025”</a:t>
            </a:r>
            <a:br>
              <a:rPr lang="en-US" sz="2200" b="0" dirty="0"/>
            </a:br>
            <a:endParaRPr lang="en-US" sz="2200" b="0" dirty="0"/>
          </a:p>
          <a:p>
            <a:pPr marL="0" indent="0" algn="r">
              <a:lnSpc>
                <a:spcPct val="90000"/>
              </a:lnSpc>
              <a:buNone/>
            </a:pPr>
            <a:r>
              <a:rPr lang="en-US" sz="2200" b="0" dirty="0"/>
              <a:t>- -Alaska Can</a:t>
            </a:r>
            <a:br>
              <a:rPr lang="en-US" sz="2200" b="0" dirty="0"/>
            </a:br>
            <a:r>
              <a:rPr lang="en-US" sz="2200" b="0" dirty="0"/>
              <a:t>http://65by2025.org/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F6BF5-48FB-7042-9A3E-B506245A6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52" y="639097"/>
            <a:ext cx="5250425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09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BB89-6119-3940-9340-CE40893B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Workforce: A Desire for reassurance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A7E23-52C3-9C4F-8F4A-5D62D0087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43% of millennials envision leaving their jobs within two years</a:t>
            </a:r>
          </a:p>
          <a:p>
            <a:r>
              <a:rPr lang="en-US" b="0" dirty="0"/>
              <a:t>61% of Gen Z say the same thing</a:t>
            </a:r>
          </a:p>
          <a:p>
            <a:pPr lvl="1"/>
            <a:r>
              <a:rPr lang="en-US" b="0" dirty="0"/>
              <a:t> increased confidence in the currently strong job market</a:t>
            </a:r>
          </a:p>
          <a:p>
            <a:pPr lvl="1"/>
            <a:r>
              <a:rPr lang="en-US" b="0" dirty="0"/>
              <a:t> their company’s priorities don’t align with their own </a:t>
            </a:r>
          </a:p>
          <a:p>
            <a:pPr marL="0" indent="0" algn="r">
              <a:buNone/>
            </a:pPr>
            <a:r>
              <a:rPr lang="en-US" b="0" dirty="0"/>
              <a:t>--Deloitte,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7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6260-9726-A147-BEE6-45FF9D72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recruiting technology leaders have shifted the way modern companies hire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46C92-6853-6344-9736-3932795815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/>
              <a:t>--J T O’Donnell, 2018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4DB55-2B31-A143-A177-01AAD819C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/>
              <a:t>Does the technology add to your recruiting process?</a:t>
            </a:r>
          </a:p>
        </p:txBody>
      </p:sp>
    </p:spTree>
    <p:extLst>
      <p:ext uri="{BB962C8B-B14F-4D97-AF65-F5344CB8AC3E}">
        <p14:creationId xmlns:p14="http://schemas.microsoft.com/office/powerpoint/2010/main" val="45971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3E3D-6239-A140-9F51-C35AD40B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90% of job-seekers </a:t>
            </a:r>
            <a:br>
              <a:rPr lang="en-US" sz="4000" dirty="0"/>
            </a:br>
            <a:r>
              <a:rPr lang="en-US" sz="4000" dirty="0"/>
              <a:t>use mobile devices </a:t>
            </a:r>
            <a:br>
              <a:rPr lang="en-US" sz="4000" dirty="0"/>
            </a:br>
            <a:r>
              <a:rPr lang="en-US" sz="4000" dirty="0"/>
              <a:t>to search for a 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26A4D-D3F2-7947-9B28-466FAD2D9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/>
              <a:t>--Charney, 2016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63A11-AC84-8149-984C-202E01CC6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4927600"/>
            <a:ext cx="10363201" cy="1016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Charney, D. (2016). 7 hiring strategies to overcome the talent crunch. </a:t>
            </a:r>
            <a:r>
              <a:rPr lang="en-US" i="1" dirty="0"/>
              <a:t>Material Handling &amp; Logistics</a:t>
            </a:r>
            <a:r>
              <a:rPr lang="en-US" dirty="0"/>
              <a:t>, </a:t>
            </a:r>
            <a:r>
              <a:rPr lang="en-US" i="1" dirty="0"/>
              <a:t>71</a:t>
            </a:r>
            <a:r>
              <a:rPr lang="en-US" dirty="0"/>
              <a:t>(4), 29–31. Retrieved from </a:t>
            </a:r>
            <a:r>
              <a:rPr lang="en-US" dirty="0">
                <a:hlinkClick r:id="rId3"/>
              </a:rPr>
              <a:t>https://ezp.waldenulibrary.org/login?url=https://search.ebscohost.com/login.aspx?direct=true&amp;db=iih&amp;AN=114798869&amp;site=eds-live&amp;scope=site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E2626-1485-8844-B4F0-BCDAFDE99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700" y="552453"/>
            <a:ext cx="2958542" cy="2451985"/>
          </a:xfrm>
          <a:prstGeom prst="rect">
            <a:avLst/>
          </a:prstGeom>
          <a:effectLst>
            <a:outerShdw blurRad="800100" dist="50800" dir="5400000" sx="50000" sy="50000" algn="ctr" rotWithShape="0">
              <a:schemeClr val="accent4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18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BBCC-7ABD-A847-A0E6-65F58F13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Efficiency through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B25B9-38BD-E34F-837F-709E6B5DF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  <a:effectLst>
            <a:outerShdw dist="50800" dir="16200000" algn="ctr" rotWithShape="0">
              <a:srgbClr val="000000">
                <a:alpha val="4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1C81-437A-AF48-9DB5-BD11513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0" dirty="0"/>
              <a:t>“Many job seekers have long suspected their online employment applications disappear into a black hole, never to be seen again. Their fears may not be far off the mark, as more companies rely on technology to winnow out less-qualified candidates.”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0" dirty="0"/>
              <a:t>- Wall Street Journal, 2012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59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3406-3110-E143-B317-692E4A35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308581"/>
            <a:ext cx="11154505" cy="1468800"/>
          </a:xfrm>
        </p:spPr>
        <p:txBody>
          <a:bodyPr anchor="ctr"/>
          <a:lstStyle/>
          <a:p>
            <a:r>
              <a:rPr lang="en-US" b="1" dirty="0"/>
              <a:t>What is Strategic Talent Acquisition Management?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7D5A0-22CF-AE4F-AC0A-A6A922A4E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3" y="4777381"/>
            <a:ext cx="10363198" cy="860400"/>
          </a:xfrm>
        </p:spPr>
        <p:txBody>
          <a:bodyPr>
            <a:normAutofit/>
          </a:bodyPr>
          <a:lstStyle/>
          <a:p>
            <a:r>
              <a:rPr lang="en-US" sz="2800" dirty="0"/>
              <a:t>(Is this just another way of saying </a:t>
            </a:r>
            <a:r>
              <a:rPr lang="en-US" sz="2800" i="1" dirty="0"/>
              <a:t>recruitment?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6469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ustom 4">
      <a:dk1>
        <a:srgbClr val="000000"/>
      </a:dk1>
      <a:lt1>
        <a:srgbClr val="FFFFFF"/>
      </a:lt1>
      <a:dk2>
        <a:srgbClr val="660F00"/>
      </a:dk2>
      <a:lt2>
        <a:srgbClr val="EAE5EB"/>
      </a:lt2>
      <a:accent1>
        <a:srgbClr val="660F00"/>
      </a:accent1>
      <a:accent2>
        <a:srgbClr val="660F00"/>
      </a:accent2>
      <a:accent3>
        <a:srgbClr val="660F00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trainers - Basics</Template>
  <TotalTime>620</TotalTime>
  <Words>1373</Words>
  <Application>Microsoft Macintosh PowerPoint</Application>
  <PresentationFormat>Widescreen</PresentationFormat>
  <Paragraphs>253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ArialMT</vt:lpstr>
      <vt:lpstr>Calibri</vt:lpstr>
      <vt:lpstr>Trebuchet MS</vt:lpstr>
      <vt:lpstr>Celestial</vt:lpstr>
      <vt:lpstr>Building a Strong Talent Acquisition Strategy  in Alaska </vt:lpstr>
      <vt:lpstr>Objectives</vt:lpstr>
      <vt:lpstr>Building a Strong Talent Acquisition Strategy  in Alaska </vt:lpstr>
      <vt:lpstr>Alaska’s Jobs &amp; Workforce Require alignment</vt:lpstr>
      <vt:lpstr>Workforce: A Desire for reassurance </vt:lpstr>
      <vt:lpstr>recruiting technology leaders have shifted the way modern companies hire</vt:lpstr>
      <vt:lpstr>90% of job-seekers  use mobile devices  to search for a job</vt:lpstr>
      <vt:lpstr>Efficiency through technology</vt:lpstr>
      <vt:lpstr>What is Strategic Talent Acquisition Management?</vt:lpstr>
      <vt:lpstr>Strategic talent acquisition management… </vt:lpstr>
      <vt:lpstr>Strategic talent acquisition management… </vt:lpstr>
      <vt:lpstr>Create a talent pool</vt:lpstr>
      <vt:lpstr>HR DEPT. Internship – Tao Mgt</vt:lpstr>
      <vt:lpstr>Project future company needs  5 – 7 years out</vt:lpstr>
      <vt:lpstr>The right metrics</vt:lpstr>
      <vt:lpstr>Dashboards</vt:lpstr>
      <vt:lpstr>When companies select the top 20% of candidates based on a scientific assessment, they realize 41% less absenteeism, 70% fewer safety incidents, 59% less turnover, 10% higher customer metrics, 17% higher productivity &amp; 21% higher profitability…</vt:lpstr>
      <vt:lpstr>What About the company experience?</vt:lpstr>
      <vt:lpstr>What About the candidate experience?</vt:lpstr>
      <vt:lpstr>Metrics for the candidate experience</vt:lpstr>
      <vt:lpstr>Show Balance  OF mission (and values) with metrics</vt:lpstr>
      <vt:lpstr>Mission &amp; Margin</vt:lpstr>
      <vt:lpstr>Value congruence</vt:lpstr>
      <vt:lpstr>Promote brand</vt:lpstr>
      <vt:lpstr>Brand  is sellable</vt:lpstr>
      <vt:lpstr>Brand  is sellable</vt:lpstr>
      <vt:lpstr>Is your company showing up?</vt:lpstr>
      <vt:lpstr>Media Check</vt:lpstr>
      <vt:lpstr>Brand</vt:lpstr>
      <vt:lpstr>Hire differently: 15 ideas</vt:lpstr>
      <vt:lpstr>Hire differently: 15 ideas</vt:lpstr>
      <vt:lpstr>Hire differently: 15 ideas</vt:lpstr>
      <vt:lpstr>The Interview Schedule</vt:lpstr>
      <vt:lpstr>The Interview Questions</vt:lpstr>
      <vt:lpstr>Metrics… But What is the Candidate Experience?</vt:lpstr>
      <vt:lpstr>What Will you do now for</vt:lpstr>
      <vt:lpstr>Comments &amp; Questions</vt:lpstr>
      <vt:lpstr>Future opportunities</vt:lpstr>
      <vt:lpstr>Mary M. Rydesky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M Rydesky</dc:creator>
  <cp:lastModifiedBy>Mary M Rydesky</cp:lastModifiedBy>
  <cp:revision>54</cp:revision>
  <dcterms:created xsi:type="dcterms:W3CDTF">2018-07-21T04:57:01Z</dcterms:created>
  <dcterms:modified xsi:type="dcterms:W3CDTF">2018-09-21T05:07:36Z</dcterms:modified>
</cp:coreProperties>
</file>